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9.jpg" ContentType="image/gif"/>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82" r:id="rId3"/>
    <p:sldId id="284" r:id="rId4"/>
    <p:sldId id="289" r:id="rId5"/>
    <p:sldId id="292" r:id="rId6"/>
    <p:sldId id="275" r:id="rId7"/>
    <p:sldId id="290" r:id="rId8"/>
    <p:sldId id="291" r:id="rId9"/>
    <p:sldId id="293" r:id="rId10"/>
    <p:sldId id="265" r:id="rId11"/>
    <p:sldId id="271" r:id="rId12"/>
    <p:sldId id="272" r:id="rId13"/>
    <p:sldId id="283" r:id="rId14"/>
    <p:sldId id="281" r:id="rId15"/>
    <p:sldId id="267" r:id="rId16"/>
    <p:sldId id="2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rd, Joseph P." initials="WJP" lastIdx="6" clrIdx="0"/>
  <p:cmAuthor id="1" name="owner" initials="o" lastIdx="14" clrIdx="1">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BFF"/>
    <a:srgbClr val="B7C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0" autoAdjust="0"/>
    <p:restoredTop sz="95042" autoAdjust="0"/>
  </p:normalViewPr>
  <p:slideViewPr>
    <p:cSldViewPr snapToGrid="0">
      <p:cViewPr varScale="1">
        <p:scale>
          <a:sx n="95" d="100"/>
          <a:sy n="95" d="100"/>
        </p:scale>
        <p:origin x="475"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FE19F-431B-421A-8185-00664D35FD2F}"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en-US"/>
        </a:p>
      </dgm:t>
    </dgm:pt>
    <dgm:pt modelId="{7C3AD5D4-52C0-4753-A67F-84411F318433}">
      <dgm:prSet phldrT="[Text]"/>
      <dgm:spPr/>
      <dgm:t>
        <a:bodyPr/>
        <a:lstStyle/>
        <a:p>
          <a:r>
            <a:rPr lang="en-US" dirty="0"/>
            <a:t>THE</a:t>
          </a:r>
          <a:r>
            <a:rPr lang="en-US" baseline="0" dirty="0"/>
            <a:t> PROSPERITY MASTER FUND </a:t>
          </a:r>
          <a:endParaRPr lang="en-US" dirty="0"/>
        </a:p>
      </dgm:t>
    </dgm:pt>
    <dgm:pt modelId="{24A031BB-F65B-461A-9FE6-2EEF222CC0EF}" type="parTrans" cxnId="{93C968CC-B9BB-44AD-9659-FE099E5FCE51}">
      <dgm:prSet/>
      <dgm:spPr/>
      <dgm:t>
        <a:bodyPr/>
        <a:lstStyle/>
        <a:p>
          <a:endParaRPr lang="en-US"/>
        </a:p>
      </dgm:t>
    </dgm:pt>
    <dgm:pt modelId="{40D4DFA8-2CC4-4E87-8F7C-AC729A50B9F4}" type="sibTrans" cxnId="{93C968CC-B9BB-44AD-9659-FE099E5FCE51}">
      <dgm:prSet/>
      <dgm:spPr/>
      <dgm:t>
        <a:bodyPr/>
        <a:lstStyle/>
        <a:p>
          <a:endParaRPr lang="en-US"/>
        </a:p>
      </dgm:t>
    </dgm:pt>
    <dgm:pt modelId="{44E844A4-51A2-4EE4-B158-ACCAD872FEA6}">
      <dgm:prSet phldrT="[Text]"/>
      <dgm:spPr/>
      <dgm:t>
        <a:bodyPr/>
        <a:lstStyle/>
        <a:p>
          <a:r>
            <a:rPr lang="en-US" dirty="0"/>
            <a:t>EQUITIES</a:t>
          </a:r>
        </a:p>
      </dgm:t>
    </dgm:pt>
    <dgm:pt modelId="{78B809D9-2BA0-413D-8F32-A5E2F05C985A}" type="parTrans" cxnId="{145A68EB-8DCE-4CF6-BE83-6029F67615A2}">
      <dgm:prSet/>
      <dgm:spPr/>
      <dgm:t>
        <a:bodyPr/>
        <a:lstStyle/>
        <a:p>
          <a:endParaRPr lang="en-US"/>
        </a:p>
      </dgm:t>
    </dgm:pt>
    <dgm:pt modelId="{F68C7AB1-F17F-4731-8466-0F40C40B8D3F}" type="sibTrans" cxnId="{145A68EB-8DCE-4CF6-BE83-6029F67615A2}">
      <dgm:prSet/>
      <dgm:spPr/>
      <dgm:t>
        <a:bodyPr/>
        <a:lstStyle/>
        <a:p>
          <a:endParaRPr lang="en-US"/>
        </a:p>
      </dgm:t>
    </dgm:pt>
    <dgm:pt modelId="{2AA6531F-EBA1-431C-A4B4-CD5F23981C30}">
      <dgm:prSet phldrT="[Text]"/>
      <dgm:spPr/>
      <dgm:t>
        <a:bodyPr/>
        <a:lstStyle/>
        <a:p>
          <a:r>
            <a:rPr lang="en-US" dirty="0"/>
            <a:t>REAL</a:t>
          </a:r>
          <a:r>
            <a:rPr lang="en-US" baseline="0" dirty="0"/>
            <a:t> ESTATE</a:t>
          </a:r>
          <a:endParaRPr lang="en-US" dirty="0"/>
        </a:p>
      </dgm:t>
    </dgm:pt>
    <dgm:pt modelId="{D907D84F-B53E-4111-8D12-88E43E5E2400}" type="parTrans" cxnId="{37DEBC93-55F5-48CC-A027-333705F34078}">
      <dgm:prSet/>
      <dgm:spPr/>
      <dgm:t>
        <a:bodyPr/>
        <a:lstStyle/>
        <a:p>
          <a:endParaRPr lang="en-US"/>
        </a:p>
      </dgm:t>
    </dgm:pt>
    <dgm:pt modelId="{7496A848-CA0E-42CB-8D73-D57365E56ED9}" type="sibTrans" cxnId="{37DEBC93-55F5-48CC-A027-333705F34078}">
      <dgm:prSet/>
      <dgm:spPr/>
      <dgm:t>
        <a:bodyPr/>
        <a:lstStyle/>
        <a:p>
          <a:endParaRPr lang="en-US"/>
        </a:p>
      </dgm:t>
    </dgm:pt>
    <dgm:pt modelId="{70D2607C-435E-4F9F-8BD9-3F5C978A030E}">
      <dgm:prSet phldrT="[Text]"/>
      <dgm:spPr/>
      <dgm:t>
        <a:bodyPr/>
        <a:lstStyle/>
        <a:p>
          <a:r>
            <a:rPr lang="en-US" dirty="0"/>
            <a:t>DIGITAL ASSETS</a:t>
          </a:r>
        </a:p>
      </dgm:t>
    </dgm:pt>
    <dgm:pt modelId="{EB2FAB0C-D125-4351-8D32-11A471183666}" type="parTrans" cxnId="{97317A77-D75E-4022-9887-451735C4BA11}">
      <dgm:prSet/>
      <dgm:spPr/>
      <dgm:t>
        <a:bodyPr/>
        <a:lstStyle/>
        <a:p>
          <a:endParaRPr lang="en-US"/>
        </a:p>
      </dgm:t>
    </dgm:pt>
    <dgm:pt modelId="{36E3D6C9-BE85-4726-BB0D-DF04FE071F95}" type="sibTrans" cxnId="{97317A77-D75E-4022-9887-451735C4BA11}">
      <dgm:prSet/>
      <dgm:spPr/>
      <dgm:t>
        <a:bodyPr/>
        <a:lstStyle/>
        <a:p>
          <a:endParaRPr lang="en-US"/>
        </a:p>
      </dgm:t>
    </dgm:pt>
    <dgm:pt modelId="{A80ED064-6F72-4817-A21E-DBC6736BCEFB}">
      <dgm:prSet phldrT="[Text]"/>
      <dgm:spPr/>
      <dgm:t>
        <a:bodyPr/>
        <a:lstStyle/>
        <a:p>
          <a:r>
            <a:rPr lang="en-US" dirty="0"/>
            <a:t>PRIVATE EQUITY</a:t>
          </a:r>
        </a:p>
      </dgm:t>
    </dgm:pt>
    <dgm:pt modelId="{D6C79FDE-7CB7-4C8D-A12D-4F3D780FAC45}" type="parTrans" cxnId="{E5254BDD-3FEE-4D7C-8A35-CA7AD6BC8434}">
      <dgm:prSet/>
      <dgm:spPr/>
      <dgm:t>
        <a:bodyPr/>
        <a:lstStyle/>
        <a:p>
          <a:endParaRPr lang="en-US"/>
        </a:p>
      </dgm:t>
    </dgm:pt>
    <dgm:pt modelId="{4F848505-80D2-42AC-BA7B-282B712DD605}" type="sibTrans" cxnId="{E5254BDD-3FEE-4D7C-8A35-CA7AD6BC8434}">
      <dgm:prSet/>
      <dgm:spPr/>
      <dgm:t>
        <a:bodyPr/>
        <a:lstStyle/>
        <a:p>
          <a:endParaRPr lang="en-US"/>
        </a:p>
      </dgm:t>
    </dgm:pt>
    <dgm:pt modelId="{CBE904FE-455D-4E00-89A4-702BE6311E1D}">
      <dgm:prSet phldrT="[Text]"/>
      <dgm:spPr/>
      <dgm:t>
        <a:bodyPr/>
        <a:lstStyle/>
        <a:p>
          <a:r>
            <a:rPr lang="en-US" dirty="0"/>
            <a:t>INSURANCE INVESTMENTS</a:t>
          </a:r>
        </a:p>
      </dgm:t>
    </dgm:pt>
    <dgm:pt modelId="{B9C4D0D8-2D49-420C-9CB6-D5F57BE0D96F}" type="parTrans" cxnId="{5187F32B-75F7-4152-A545-F2174D85F411}">
      <dgm:prSet/>
      <dgm:spPr/>
      <dgm:t>
        <a:bodyPr/>
        <a:lstStyle/>
        <a:p>
          <a:endParaRPr lang="en-US"/>
        </a:p>
      </dgm:t>
    </dgm:pt>
    <dgm:pt modelId="{2BBCE88B-CC26-476F-9616-E58E2963AD61}" type="sibTrans" cxnId="{5187F32B-75F7-4152-A545-F2174D85F411}">
      <dgm:prSet/>
      <dgm:spPr/>
      <dgm:t>
        <a:bodyPr/>
        <a:lstStyle/>
        <a:p>
          <a:endParaRPr lang="en-US"/>
        </a:p>
      </dgm:t>
    </dgm:pt>
    <dgm:pt modelId="{A3502F64-997A-494B-8D49-F9FE1F57CADB}">
      <dgm:prSet phldrT="[Text]"/>
      <dgm:spPr>
        <a:solidFill>
          <a:srgbClr val="7030A0"/>
        </a:solidFill>
      </dgm:spPr>
      <dgm:t>
        <a:bodyPr/>
        <a:lstStyle/>
        <a:p>
          <a:r>
            <a:rPr lang="en-US" dirty="0"/>
            <a:t>ENERGY</a:t>
          </a:r>
        </a:p>
      </dgm:t>
    </dgm:pt>
    <dgm:pt modelId="{137FA5FC-A115-41B4-8C4E-17F234F20FFB}" type="parTrans" cxnId="{0FA183A1-868A-40D2-847D-F4931F10C537}">
      <dgm:prSet/>
      <dgm:spPr/>
      <dgm:t>
        <a:bodyPr/>
        <a:lstStyle/>
        <a:p>
          <a:endParaRPr lang="en-US"/>
        </a:p>
      </dgm:t>
    </dgm:pt>
    <dgm:pt modelId="{4ED0ACDD-6652-4ACC-AAAA-3BA235EE8144}" type="sibTrans" cxnId="{0FA183A1-868A-40D2-847D-F4931F10C537}">
      <dgm:prSet/>
      <dgm:spPr/>
      <dgm:t>
        <a:bodyPr/>
        <a:lstStyle/>
        <a:p>
          <a:endParaRPr lang="en-US"/>
        </a:p>
      </dgm:t>
    </dgm:pt>
    <dgm:pt modelId="{36214AAD-07F3-4D84-AC9E-84A7BC46EE83}" type="pres">
      <dgm:prSet presAssocID="{6C9FE19F-431B-421A-8185-00664D35FD2F}" presName="Name0" presStyleCnt="0">
        <dgm:presLayoutVars>
          <dgm:chMax val="1"/>
          <dgm:chPref val="1"/>
          <dgm:dir/>
          <dgm:animOne val="branch"/>
          <dgm:animLvl val="lvl"/>
        </dgm:presLayoutVars>
      </dgm:prSet>
      <dgm:spPr/>
    </dgm:pt>
    <dgm:pt modelId="{9E7A5007-0793-4576-AD13-AC789B0FC6DB}" type="pres">
      <dgm:prSet presAssocID="{7C3AD5D4-52C0-4753-A67F-84411F318433}" presName="Parent" presStyleLbl="node0" presStyleIdx="0" presStyleCnt="1">
        <dgm:presLayoutVars>
          <dgm:chMax val="6"/>
          <dgm:chPref val="6"/>
        </dgm:presLayoutVars>
      </dgm:prSet>
      <dgm:spPr/>
    </dgm:pt>
    <dgm:pt modelId="{5BE635BB-0799-4ECA-8242-D01AC9B44BC6}" type="pres">
      <dgm:prSet presAssocID="{44E844A4-51A2-4EE4-B158-ACCAD872FEA6}" presName="Accent1" presStyleCnt="0"/>
      <dgm:spPr/>
    </dgm:pt>
    <dgm:pt modelId="{B3CEEED1-AD13-4E37-9BB9-B61653B10F6D}" type="pres">
      <dgm:prSet presAssocID="{44E844A4-51A2-4EE4-B158-ACCAD872FEA6}" presName="Accent" presStyleLbl="bgShp" presStyleIdx="0" presStyleCnt="6"/>
      <dgm:spPr/>
    </dgm:pt>
    <dgm:pt modelId="{288D30C2-C64D-4D7B-93B2-08D707B8DBD4}" type="pres">
      <dgm:prSet presAssocID="{44E844A4-51A2-4EE4-B158-ACCAD872FEA6}" presName="Child1" presStyleLbl="node1" presStyleIdx="0" presStyleCnt="6">
        <dgm:presLayoutVars>
          <dgm:chMax val="0"/>
          <dgm:chPref val="0"/>
          <dgm:bulletEnabled val="1"/>
        </dgm:presLayoutVars>
      </dgm:prSet>
      <dgm:spPr/>
    </dgm:pt>
    <dgm:pt modelId="{61CF49B9-6049-4B83-9030-6FD75E6D101E}" type="pres">
      <dgm:prSet presAssocID="{2AA6531F-EBA1-431C-A4B4-CD5F23981C30}" presName="Accent2" presStyleCnt="0"/>
      <dgm:spPr/>
    </dgm:pt>
    <dgm:pt modelId="{605B56E1-E0DB-4FB8-9E14-6D147A0E0E6F}" type="pres">
      <dgm:prSet presAssocID="{2AA6531F-EBA1-431C-A4B4-CD5F23981C30}" presName="Accent" presStyleLbl="bgShp" presStyleIdx="1" presStyleCnt="6"/>
      <dgm:spPr/>
    </dgm:pt>
    <dgm:pt modelId="{D4671A04-C782-4F0D-94D3-DAB1BC5C2610}" type="pres">
      <dgm:prSet presAssocID="{2AA6531F-EBA1-431C-A4B4-CD5F23981C30}" presName="Child2" presStyleLbl="node1" presStyleIdx="1" presStyleCnt="6">
        <dgm:presLayoutVars>
          <dgm:chMax val="0"/>
          <dgm:chPref val="0"/>
          <dgm:bulletEnabled val="1"/>
        </dgm:presLayoutVars>
      </dgm:prSet>
      <dgm:spPr/>
    </dgm:pt>
    <dgm:pt modelId="{E9C0EC54-EC74-45AA-BC6E-94D3E30A1E9C}" type="pres">
      <dgm:prSet presAssocID="{70D2607C-435E-4F9F-8BD9-3F5C978A030E}" presName="Accent3" presStyleCnt="0"/>
      <dgm:spPr/>
    </dgm:pt>
    <dgm:pt modelId="{B0B1D442-0524-4EB6-B2B7-689161D12C75}" type="pres">
      <dgm:prSet presAssocID="{70D2607C-435E-4F9F-8BD9-3F5C978A030E}" presName="Accent" presStyleLbl="bgShp" presStyleIdx="2" presStyleCnt="6"/>
      <dgm:spPr/>
    </dgm:pt>
    <dgm:pt modelId="{161CA544-E55F-4AFB-B9D5-FF51EACFE569}" type="pres">
      <dgm:prSet presAssocID="{70D2607C-435E-4F9F-8BD9-3F5C978A030E}" presName="Child3" presStyleLbl="node1" presStyleIdx="2" presStyleCnt="6">
        <dgm:presLayoutVars>
          <dgm:chMax val="0"/>
          <dgm:chPref val="0"/>
          <dgm:bulletEnabled val="1"/>
        </dgm:presLayoutVars>
      </dgm:prSet>
      <dgm:spPr/>
    </dgm:pt>
    <dgm:pt modelId="{CA976418-BE67-4E7F-A6E4-C9DBCC34C56E}" type="pres">
      <dgm:prSet presAssocID="{A80ED064-6F72-4817-A21E-DBC6736BCEFB}" presName="Accent4" presStyleCnt="0"/>
      <dgm:spPr/>
    </dgm:pt>
    <dgm:pt modelId="{E32C4F07-3DF8-45F8-B9E0-E66DCCB5F02D}" type="pres">
      <dgm:prSet presAssocID="{A80ED064-6F72-4817-A21E-DBC6736BCEFB}" presName="Accent" presStyleLbl="bgShp" presStyleIdx="3" presStyleCnt="6"/>
      <dgm:spPr/>
    </dgm:pt>
    <dgm:pt modelId="{A0CE6670-25D8-4719-97F3-75DFF0D56C92}" type="pres">
      <dgm:prSet presAssocID="{A80ED064-6F72-4817-A21E-DBC6736BCEFB}" presName="Child4" presStyleLbl="node1" presStyleIdx="3" presStyleCnt="6">
        <dgm:presLayoutVars>
          <dgm:chMax val="0"/>
          <dgm:chPref val="0"/>
          <dgm:bulletEnabled val="1"/>
        </dgm:presLayoutVars>
      </dgm:prSet>
      <dgm:spPr/>
    </dgm:pt>
    <dgm:pt modelId="{C2B44262-9CF3-455E-BE6E-7DCD1D0859E8}" type="pres">
      <dgm:prSet presAssocID="{CBE904FE-455D-4E00-89A4-702BE6311E1D}" presName="Accent5" presStyleCnt="0"/>
      <dgm:spPr/>
    </dgm:pt>
    <dgm:pt modelId="{177356D7-1CEE-4F42-8598-7007BAD0FD30}" type="pres">
      <dgm:prSet presAssocID="{CBE904FE-455D-4E00-89A4-702BE6311E1D}" presName="Accent" presStyleLbl="bgShp" presStyleIdx="4" presStyleCnt="6"/>
      <dgm:spPr/>
    </dgm:pt>
    <dgm:pt modelId="{EEE3A8D9-DE48-4C3B-B992-912F86AEB0F4}" type="pres">
      <dgm:prSet presAssocID="{CBE904FE-455D-4E00-89A4-702BE6311E1D}" presName="Child5" presStyleLbl="node1" presStyleIdx="4" presStyleCnt="6">
        <dgm:presLayoutVars>
          <dgm:chMax val="0"/>
          <dgm:chPref val="0"/>
          <dgm:bulletEnabled val="1"/>
        </dgm:presLayoutVars>
      </dgm:prSet>
      <dgm:spPr/>
    </dgm:pt>
    <dgm:pt modelId="{4E348E1A-4404-4F11-8889-C495E24B099A}" type="pres">
      <dgm:prSet presAssocID="{A3502F64-997A-494B-8D49-F9FE1F57CADB}" presName="Accent6" presStyleCnt="0"/>
      <dgm:spPr/>
    </dgm:pt>
    <dgm:pt modelId="{011B0BD6-7A29-44A0-AAE5-87CBA9C622D9}" type="pres">
      <dgm:prSet presAssocID="{A3502F64-997A-494B-8D49-F9FE1F57CADB}" presName="Accent" presStyleLbl="bgShp" presStyleIdx="5" presStyleCnt="6"/>
      <dgm:spPr/>
    </dgm:pt>
    <dgm:pt modelId="{A3F4167E-3C88-462A-8CA5-521A387AA34D}" type="pres">
      <dgm:prSet presAssocID="{A3502F64-997A-494B-8D49-F9FE1F57CADB}" presName="Child6" presStyleLbl="node1" presStyleIdx="5" presStyleCnt="6">
        <dgm:presLayoutVars>
          <dgm:chMax val="0"/>
          <dgm:chPref val="0"/>
          <dgm:bulletEnabled val="1"/>
        </dgm:presLayoutVars>
      </dgm:prSet>
      <dgm:spPr/>
    </dgm:pt>
  </dgm:ptLst>
  <dgm:cxnLst>
    <dgm:cxn modelId="{153A5313-3750-4A45-964A-EAAEFE813F5D}" type="presOf" srcId="{70D2607C-435E-4F9F-8BD9-3F5C978A030E}" destId="{161CA544-E55F-4AFB-B9D5-FF51EACFE569}" srcOrd="0" destOrd="0" presId="urn:microsoft.com/office/officeart/2011/layout/HexagonRadial"/>
    <dgm:cxn modelId="{5187F32B-75F7-4152-A545-F2174D85F411}" srcId="{7C3AD5D4-52C0-4753-A67F-84411F318433}" destId="{CBE904FE-455D-4E00-89A4-702BE6311E1D}" srcOrd="4" destOrd="0" parTransId="{B9C4D0D8-2D49-420C-9CB6-D5F57BE0D96F}" sibTransId="{2BBCE88B-CC26-476F-9616-E58E2963AD61}"/>
    <dgm:cxn modelId="{D4260063-7A88-488A-8D58-FC593EF3DAA9}" type="presOf" srcId="{CBE904FE-455D-4E00-89A4-702BE6311E1D}" destId="{EEE3A8D9-DE48-4C3B-B992-912F86AEB0F4}" srcOrd="0" destOrd="0" presId="urn:microsoft.com/office/officeart/2011/layout/HexagonRadial"/>
    <dgm:cxn modelId="{97317A77-D75E-4022-9887-451735C4BA11}" srcId="{7C3AD5D4-52C0-4753-A67F-84411F318433}" destId="{70D2607C-435E-4F9F-8BD9-3F5C978A030E}" srcOrd="2" destOrd="0" parTransId="{EB2FAB0C-D125-4351-8D32-11A471183666}" sibTransId="{36E3D6C9-BE85-4726-BB0D-DF04FE071F95}"/>
    <dgm:cxn modelId="{37DEBC93-55F5-48CC-A027-333705F34078}" srcId="{7C3AD5D4-52C0-4753-A67F-84411F318433}" destId="{2AA6531F-EBA1-431C-A4B4-CD5F23981C30}" srcOrd="1" destOrd="0" parTransId="{D907D84F-B53E-4111-8D12-88E43E5E2400}" sibTransId="{7496A848-CA0E-42CB-8D73-D57365E56ED9}"/>
    <dgm:cxn modelId="{8688D798-6C8D-42A0-8692-5476982EB842}" type="presOf" srcId="{A3502F64-997A-494B-8D49-F9FE1F57CADB}" destId="{A3F4167E-3C88-462A-8CA5-521A387AA34D}" srcOrd="0" destOrd="0" presId="urn:microsoft.com/office/officeart/2011/layout/HexagonRadial"/>
    <dgm:cxn modelId="{0FA183A1-868A-40D2-847D-F4931F10C537}" srcId="{7C3AD5D4-52C0-4753-A67F-84411F318433}" destId="{A3502F64-997A-494B-8D49-F9FE1F57CADB}" srcOrd="5" destOrd="0" parTransId="{137FA5FC-A115-41B4-8C4E-17F234F20FFB}" sibTransId="{4ED0ACDD-6652-4ACC-AAAA-3BA235EE8144}"/>
    <dgm:cxn modelId="{C9733FB0-4048-4472-BD94-265673B19B9C}" type="presOf" srcId="{6C9FE19F-431B-421A-8185-00664D35FD2F}" destId="{36214AAD-07F3-4D84-AC9E-84A7BC46EE83}" srcOrd="0" destOrd="0" presId="urn:microsoft.com/office/officeart/2011/layout/HexagonRadial"/>
    <dgm:cxn modelId="{B2BBC9B1-D298-4D72-84B4-93E33821DA07}" type="presOf" srcId="{7C3AD5D4-52C0-4753-A67F-84411F318433}" destId="{9E7A5007-0793-4576-AD13-AC789B0FC6DB}" srcOrd="0" destOrd="0" presId="urn:microsoft.com/office/officeart/2011/layout/HexagonRadial"/>
    <dgm:cxn modelId="{A59E3DB5-8972-442F-9118-A9688B9799AC}" type="presOf" srcId="{44E844A4-51A2-4EE4-B158-ACCAD872FEA6}" destId="{288D30C2-C64D-4D7B-93B2-08D707B8DBD4}" srcOrd="0" destOrd="0" presId="urn:microsoft.com/office/officeart/2011/layout/HexagonRadial"/>
    <dgm:cxn modelId="{589AADC6-4B71-46A2-A237-716B5007F887}" type="presOf" srcId="{A80ED064-6F72-4817-A21E-DBC6736BCEFB}" destId="{A0CE6670-25D8-4719-97F3-75DFF0D56C92}" srcOrd="0" destOrd="0" presId="urn:microsoft.com/office/officeart/2011/layout/HexagonRadial"/>
    <dgm:cxn modelId="{93C968CC-B9BB-44AD-9659-FE099E5FCE51}" srcId="{6C9FE19F-431B-421A-8185-00664D35FD2F}" destId="{7C3AD5D4-52C0-4753-A67F-84411F318433}" srcOrd="0" destOrd="0" parTransId="{24A031BB-F65B-461A-9FE6-2EEF222CC0EF}" sibTransId="{40D4DFA8-2CC4-4E87-8F7C-AC729A50B9F4}"/>
    <dgm:cxn modelId="{E5254BDD-3FEE-4D7C-8A35-CA7AD6BC8434}" srcId="{7C3AD5D4-52C0-4753-A67F-84411F318433}" destId="{A80ED064-6F72-4817-A21E-DBC6736BCEFB}" srcOrd="3" destOrd="0" parTransId="{D6C79FDE-7CB7-4C8D-A12D-4F3D780FAC45}" sibTransId="{4F848505-80D2-42AC-BA7B-282B712DD605}"/>
    <dgm:cxn modelId="{B9774EE7-D398-454F-9395-21ADAE4003D5}" type="presOf" srcId="{2AA6531F-EBA1-431C-A4B4-CD5F23981C30}" destId="{D4671A04-C782-4F0D-94D3-DAB1BC5C2610}" srcOrd="0" destOrd="0" presId="urn:microsoft.com/office/officeart/2011/layout/HexagonRadial"/>
    <dgm:cxn modelId="{145A68EB-8DCE-4CF6-BE83-6029F67615A2}" srcId="{7C3AD5D4-52C0-4753-A67F-84411F318433}" destId="{44E844A4-51A2-4EE4-B158-ACCAD872FEA6}" srcOrd="0" destOrd="0" parTransId="{78B809D9-2BA0-413D-8F32-A5E2F05C985A}" sibTransId="{F68C7AB1-F17F-4731-8466-0F40C40B8D3F}"/>
    <dgm:cxn modelId="{4424E8B5-5C66-41B2-9F35-B10D075C6739}" type="presParOf" srcId="{36214AAD-07F3-4D84-AC9E-84A7BC46EE83}" destId="{9E7A5007-0793-4576-AD13-AC789B0FC6DB}" srcOrd="0" destOrd="0" presId="urn:microsoft.com/office/officeart/2011/layout/HexagonRadial"/>
    <dgm:cxn modelId="{3ECC54EB-8260-4CB8-ACA9-6E3A66C43C37}" type="presParOf" srcId="{36214AAD-07F3-4D84-AC9E-84A7BC46EE83}" destId="{5BE635BB-0799-4ECA-8242-D01AC9B44BC6}" srcOrd="1" destOrd="0" presId="urn:microsoft.com/office/officeart/2011/layout/HexagonRadial"/>
    <dgm:cxn modelId="{0EBBE7D6-41C7-4769-8CEC-F3AD1F810811}" type="presParOf" srcId="{5BE635BB-0799-4ECA-8242-D01AC9B44BC6}" destId="{B3CEEED1-AD13-4E37-9BB9-B61653B10F6D}" srcOrd="0" destOrd="0" presId="urn:microsoft.com/office/officeart/2011/layout/HexagonRadial"/>
    <dgm:cxn modelId="{C9079DF8-A731-49F7-9B77-2BC0D021A221}" type="presParOf" srcId="{36214AAD-07F3-4D84-AC9E-84A7BC46EE83}" destId="{288D30C2-C64D-4D7B-93B2-08D707B8DBD4}" srcOrd="2" destOrd="0" presId="urn:microsoft.com/office/officeart/2011/layout/HexagonRadial"/>
    <dgm:cxn modelId="{BD2D8576-9720-433D-BE2B-79D232D29B83}" type="presParOf" srcId="{36214AAD-07F3-4D84-AC9E-84A7BC46EE83}" destId="{61CF49B9-6049-4B83-9030-6FD75E6D101E}" srcOrd="3" destOrd="0" presId="urn:microsoft.com/office/officeart/2011/layout/HexagonRadial"/>
    <dgm:cxn modelId="{3BA56B8F-BC38-4827-A85C-619ABDB6778A}" type="presParOf" srcId="{61CF49B9-6049-4B83-9030-6FD75E6D101E}" destId="{605B56E1-E0DB-4FB8-9E14-6D147A0E0E6F}" srcOrd="0" destOrd="0" presId="urn:microsoft.com/office/officeart/2011/layout/HexagonRadial"/>
    <dgm:cxn modelId="{C785E0B2-D49A-4892-B14E-BFE6296F9B00}" type="presParOf" srcId="{36214AAD-07F3-4D84-AC9E-84A7BC46EE83}" destId="{D4671A04-C782-4F0D-94D3-DAB1BC5C2610}" srcOrd="4" destOrd="0" presId="urn:microsoft.com/office/officeart/2011/layout/HexagonRadial"/>
    <dgm:cxn modelId="{A8184523-2585-4B67-AB0F-F6AC42A417E5}" type="presParOf" srcId="{36214AAD-07F3-4D84-AC9E-84A7BC46EE83}" destId="{E9C0EC54-EC74-45AA-BC6E-94D3E30A1E9C}" srcOrd="5" destOrd="0" presId="urn:microsoft.com/office/officeart/2011/layout/HexagonRadial"/>
    <dgm:cxn modelId="{2FF13CC1-FE0A-4785-9ABF-41B59FC8F307}" type="presParOf" srcId="{E9C0EC54-EC74-45AA-BC6E-94D3E30A1E9C}" destId="{B0B1D442-0524-4EB6-B2B7-689161D12C75}" srcOrd="0" destOrd="0" presId="urn:microsoft.com/office/officeart/2011/layout/HexagonRadial"/>
    <dgm:cxn modelId="{7D7E8102-2F10-454E-AB15-231564B5F32B}" type="presParOf" srcId="{36214AAD-07F3-4D84-AC9E-84A7BC46EE83}" destId="{161CA544-E55F-4AFB-B9D5-FF51EACFE569}" srcOrd="6" destOrd="0" presId="urn:microsoft.com/office/officeart/2011/layout/HexagonRadial"/>
    <dgm:cxn modelId="{304DDED9-F6E5-4745-BFCE-BECF6BC24AAE}" type="presParOf" srcId="{36214AAD-07F3-4D84-AC9E-84A7BC46EE83}" destId="{CA976418-BE67-4E7F-A6E4-C9DBCC34C56E}" srcOrd="7" destOrd="0" presId="urn:microsoft.com/office/officeart/2011/layout/HexagonRadial"/>
    <dgm:cxn modelId="{680482C0-3E29-4B2E-902B-0A4B382F3FC8}" type="presParOf" srcId="{CA976418-BE67-4E7F-A6E4-C9DBCC34C56E}" destId="{E32C4F07-3DF8-45F8-B9E0-E66DCCB5F02D}" srcOrd="0" destOrd="0" presId="urn:microsoft.com/office/officeart/2011/layout/HexagonRadial"/>
    <dgm:cxn modelId="{4CFE1AA5-0975-46E2-8347-0D3421D12C66}" type="presParOf" srcId="{36214AAD-07F3-4D84-AC9E-84A7BC46EE83}" destId="{A0CE6670-25D8-4719-97F3-75DFF0D56C92}" srcOrd="8" destOrd="0" presId="urn:microsoft.com/office/officeart/2011/layout/HexagonRadial"/>
    <dgm:cxn modelId="{469981C7-EB36-4307-9554-F03A22CA2F76}" type="presParOf" srcId="{36214AAD-07F3-4D84-AC9E-84A7BC46EE83}" destId="{C2B44262-9CF3-455E-BE6E-7DCD1D0859E8}" srcOrd="9" destOrd="0" presId="urn:microsoft.com/office/officeart/2011/layout/HexagonRadial"/>
    <dgm:cxn modelId="{841DBF7A-16AB-4888-891D-821082ED50A5}" type="presParOf" srcId="{C2B44262-9CF3-455E-BE6E-7DCD1D0859E8}" destId="{177356D7-1CEE-4F42-8598-7007BAD0FD30}" srcOrd="0" destOrd="0" presId="urn:microsoft.com/office/officeart/2011/layout/HexagonRadial"/>
    <dgm:cxn modelId="{AD42F809-A728-4EA4-967C-7625B5F7B746}" type="presParOf" srcId="{36214AAD-07F3-4D84-AC9E-84A7BC46EE83}" destId="{EEE3A8D9-DE48-4C3B-B992-912F86AEB0F4}" srcOrd="10" destOrd="0" presId="urn:microsoft.com/office/officeart/2011/layout/HexagonRadial"/>
    <dgm:cxn modelId="{CE4A0269-1B1E-4F9B-ACA5-CA9F39149EDE}" type="presParOf" srcId="{36214AAD-07F3-4D84-AC9E-84A7BC46EE83}" destId="{4E348E1A-4404-4F11-8889-C495E24B099A}" srcOrd="11" destOrd="0" presId="urn:microsoft.com/office/officeart/2011/layout/HexagonRadial"/>
    <dgm:cxn modelId="{22A26B88-972A-47DD-A090-5A4FA5AC2783}" type="presParOf" srcId="{4E348E1A-4404-4F11-8889-C495E24B099A}" destId="{011B0BD6-7A29-44A0-AAE5-87CBA9C622D9}" srcOrd="0" destOrd="0" presId="urn:microsoft.com/office/officeart/2011/layout/HexagonRadial"/>
    <dgm:cxn modelId="{32CA076F-3889-46D9-A3BD-3F53DAC77A42}" type="presParOf" srcId="{36214AAD-07F3-4D84-AC9E-84A7BC46EE83}" destId="{A3F4167E-3C88-462A-8CA5-521A387AA34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FE19F-431B-421A-8185-00664D35FD2F}"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en-US"/>
        </a:p>
      </dgm:t>
    </dgm:pt>
    <dgm:pt modelId="{7C3AD5D4-52C0-4753-A67F-84411F318433}">
      <dgm:prSet phldrT="[Text]"/>
      <dgm:spPr/>
      <dgm:t>
        <a:bodyPr/>
        <a:lstStyle/>
        <a:p>
          <a:r>
            <a:rPr lang="en-US" dirty="0"/>
            <a:t>THE</a:t>
          </a:r>
          <a:r>
            <a:rPr lang="en-US" baseline="0" dirty="0"/>
            <a:t> PROSPERITY MASTER FUND </a:t>
          </a:r>
          <a:endParaRPr lang="en-US" dirty="0"/>
        </a:p>
      </dgm:t>
    </dgm:pt>
    <dgm:pt modelId="{24A031BB-F65B-461A-9FE6-2EEF222CC0EF}" type="parTrans" cxnId="{93C968CC-B9BB-44AD-9659-FE099E5FCE51}">
      <dgm:prSet/>
      <dgm:spPr/>
      <dgm:t>
        <a:bodyPr/>
        <a:lstStyle/>
        <a:p>
          <a:endParaRPr lang="en-US"/>
        </a:p>
      </dgm:t>
    </dgm:pt>
    <dgm:pt modelId="{40D4DFA8-2CC4-4E87-8F7C-AC729A50B9F4}" type="sibTrans" cxnId="{93C968CC-B9BB-44AD-9659-FE099E5FCE51}">
      <dgm:prSet/>
      <dgm:spPr/>
      <dgm:t>
        <a:bodyPr/>
        <a:lstStyle/>
        <a:p>
          <a:endParaRPr lang="en-US"/>
        </a:p>
      </dgm:t>
    </dgm:pt>
    <dgm:pt modelId="{44E844A4-51A2-4EE4-B158-ACCAD872FEA6}">
      <dgm:prSet phldrT="[Text]"/>
      <dgm:spPr/>
      <dgm:t>
        <a:bodyPr/>
        <a:lstStyle/>
        <a:p>
          <a:r>
            <a:rPr lang="en-US" dirty="0"/>
            <a:t>EQUITIES</a:t>
          </a:r>
        </a:p>
      </dgm:t>
    </dgm:pt>
    <dgm:pt modelId="{78B809D9-2BA0-413D-8F32-A5E2F05C985A}" type="parTrans" cxnId="{145A68EB-8DCE-4CF6-BE83-6029F67615A2}">
      <dgm:prSet/>
      <dgm:spPr/>
      <dgm:t>
        <a:bodyPr/>
        <a:lstStyle/>
        <a:p>
          <a:endParaRPr lang="en-US"/>
        </a:p>
      </dgm:t>
    </dgm:pt>
    <dgm:pt modelId="{F68C7AB1-F17F-4731-8466-0F40C40B8D3F}" type="sibTrans" cxnId="{145A68EB-8DCE-4CF6-BE83-6029F67615A2}">
      <dgm:prSet/>
      <dgm:spPr/>
      <dgm:t>
        <a:bodyPr/>
        <a:lstStyle/>
        <a:p>
          <a:endParaRPr lang="en-US"/>
        </a:p>
      </dgm:t>
    </dgm:pt>
    <dgm:pt modelId="{2AA6531F-EBA1-431C-A4B4-CD5F23981C30}">
      <dgm:prSet phldrT="[Text]"/>
      <dgm:spPr/>
      <dgm:t>
        <a:bodyPr/>
        <a:lstStyle/>
        <a:p>
          <a:r>
            <a:rPr lang="en-US" dirty="0"/>
            <a:t>REAL</a:t>
          </a:r>
          <a:r>
            <a:rPr lang="en-US" baseline="0" dirty="0"/>
            <a:t> ESTATE</a:t>
          </a:r>
          <a:endParaRPr lang="en-US" dirty="0"/>
        </a:p>
      </dgm:t>
    </dgm:pt>
    <dgm:pt modelId="{D907D84F-B53E-4111-8D12-88E43E5E2400}" type="parTrans" cxnId="{37DEBC93-55F5-48CC-A027-333705F34078}">
      <dgm:prSet/>
      <dgm:spPr/>
      <dgm:t>
        <a:bodyPr/>
        <a:lstStyle/>
        <a:p>
          <a:endParaRPr lang="en-US"/>
        </a:p>
      </dgm:t>
    </dgm:pt>
    <dgm:pt modelId="{7496A848-CA0E-42CB-8D73-D57365E56ED9}" type="sibTrans" cxnId="{37DEBC93-55F5-48CC-A027-333705F34078}">
      <dgm:prSet/>
      <dgm:spPr/>
      <dgm:t>
        <a:bodyPr/>
        <a:lstStyle/>
        <a:p>
          <a:endParaRPr lang="en-US"/>
        </a:p>
      </dgm:t>
    </dgm:pt>
    <dgm:pt modelId="{70D2607C-435E-4F9F-8BD9-3F5C978A030E}">
      <dgm:prSet phldrT="[Text]"/>
      <dgm:spPr/>
      <dgm:t>
        <a:bodyPr/>
        <a:lstStyle/>
        <a:p>
          <a:r>
            <a:rPr lang="en-US" dirty="0"/>
            <a:t>DIGITAL ASSETS</a:t>
          </a:r>
        </a:p>
      </dgm:t>
    </dgm:pt>
    <dgm:pt modelId="{EB2FAB0C-D125-4351-8D32-11A471183666}" type="parTrans" cxnId="{97317A77-D75E-4022-9887-451735C4BA11}">
      <dgm:prSet/>
      <dgm:spPr/>
      <dgm:t>
        <a:bodyPr/>
        <a:lstStyle/>
        <a:p>
          <a:endParaRPr lang="en-US"/>
        </a:p>
      </dgm:t>
    </dgm:pt>
    <dgm:pt modelId="{36E3D6C9-BE85-4726-BB0D-DF04FE071F95}" type="sibTrans" cxnId="{97317A77-D75E-4022-9887-451735C4BA11}">
      <dgm:prSet/>
      <dgm:spPr/>
      <dgm:t>
        <a:bodyPr/>
        <a:lstStyle/>
        <a:p>
          <a:endParaRPr lang="en-US"/>
        </a:p>
      </dgm:t>
    </dgm:pt>
    <dgm:pt modelId="{A80ED064-6F72-4817-A21E-DBC6736BCEFB}">
      <dgm:prSet phldrT="[Text]"/>
      <dgm:spPr/>
      <dgm:t>
        <a:bodyPr/>
        <a:lstStyle/>
        <a:p>
          <a:r>
            <a:rPr lang="en-US" dirty="0"/>
            <a:t>PRIVATE EQUITY</a:t>
          </a:r>
        </a:p>
      </dgm:t>
    </dgm:pt>
    <dgm:pt modelId="{D6C79FDE-7CB7-4C8D-A12D-4F3D780FAC45}" type="parTrans" cxnId="{E5254BDD-3FEE-4D7C-8A35-CA7AD6BC8434}">
      <dgm:prSet/>
      <dgm:spPr/>
      <dgm:t>
        <a:bodyPr/>
        <a:lstStyle/>
        <a:p>
          <a:endParaRPr lang="en-US"/>
        </a:p>
      </dgm:t>
    </dgm:pt>
    <dgm:pt modelId="{4F848505-80D2-42AC-BA7B-282B712DD605}" type="sibTrans" cxnId="{E5254BDD-3FEE-4D7C-8A35-CA7AD6BC8434}">
      <dgm:prSet/>
      <dgm:spPr/>
      <dgm:t>
        <a:bodyPr/>
        <a:lstStyle/>
        <a:p>
          <a:endParaRPr lang="en-US"/>
        </a:p>
      </dgm:t>
    </dgm:pt>
    <dgm:pt modelId="{CBE904FE-455D-4E00-89A4-702BE6311E1D}">
      <dgm:prSet phldrT="[Text]"/>
      <dgm:spPr/>
      <dgm:t>
        <a:bodyPr/>
        <a:lstStyle/>
        <a:p>
          <a:r>
            <a:rPr lang="en-US" dirty="0"/>
            <a:t>INSURANCE INVESTMENTS</a:t>
          </a:r>
        </a:p>
      </dgm:t>
    </dgm:pt>
    <dgm:pt modelId="{B9C4D0D8-2D49-420C-9CB6-D5F57BE0D96F}" type="parTrans" cxnId="{5187F32B-75F7-4152-A545-F2174D85F411}">
      <dgm:prSet/>
      <dgm:spPr/>
      <dgm:t>
        <a:bodyPr/>
        <a:lstStyle/>
        <a:p>
          <a:endParaRPr lang="en-US"/>
        </a:p>
      </dgm:t>
    </dgm:pt>
    <dgm:pt modelId="{2BBCE88B-CC26-476F-9616-E58E2963AD61}" type="sibTrans" cxnId="{5187F32B-75F7-4152-A545-F2174D85F411}">
      <dgm:prSet/>
      <dgm:spPr/>
      <dgm:t>
        <a:bodyPr/>
        <a:lstStyle/>
        <a:p>
          <a:endParaRPr lang="en-US"/>
        </a:p>
      </dgm:t>
    </dgm:pt>
    <dgm:pt modelId="{A3502F64-997A-494B-8D49-F9FE1F57CADB}">
      <dgm:prSet phldrT="[Text]"/>
      <dgm:spPr>
        <a:solidFill>
          <a:srgbClr val="7030A0"/>
        </a:solidFill>
      </dgm:spPr>
      <dgm:t>
        <a:bodyPr/>
        <a:lstStyle/>
        <a:p>
          <a:r>
            <a:rPr lang="en-US" dirty="0"/>
            <a:t>ENERGY</a:t>
          </a:r>
        </a:p>
      </dgm:t>
    </dgm:pt>
    <dgm:pt modelId="{137FA5FC-A115-41B4-8C4E-17F234F20FFB}" type="parTrans" cxnId="{0FA183A1-868A-40D2-847D-F4931F10C537}">
      <dgm:prSet/>
      <dgm:spPr/>
      <dgm:t>
        <a:bodyPr/>
        <a:lstStyle/>
        <a:p>
          <a:endParaRPr lang="en-US"/>
        </a:p>
      </dgm:t>
    </dgm:pt>
    <dgm:pt modelId="{4ED0ACDD-6652-4ACC-AAAA-3BA235EE8144}" type="sibTrans" cxnId="{0FA183A1-868A-40D2-847D-F4931F10C537}">
      <dgm:prSet/>
      <dgm:spPr/>
      <dgm:t>
        <a:bodyPr/>
        <a:lstStyle/>
        <a:p>
          <a:endParaRPr lang="en-US"/>
        </a:p>
      </dgm:t>
    </dgm:pt>
    <dgm:pt modelId="{36214AAD-07F3-4D84-AC9E-84A7BC46EE83}" type="pres">
      <dgm:prSet presAssocID="{6C9FE19F-431B-421A-8185-00664D35FD2F}" presName="Name0" presStyleCnt="0">
        <dgm:presLayoutVars>
          <dgm:chMax val="1"/>
          <dgm:chPref val="1"/>
          <dgm:dir/>
          <dgm:animOne val="branch"/>
          <dgm:animLvl val="lvl"/>
        </dgm:presLayoutVars>
      </dgm:prSet>
      <dgm:spPr/>
    </dgm:pt>
    <dgm:pt modelId="{9E7A5007-0793-4576-AD13-AC789B0FC6DB}" type="pres">
      <dgm:prSet presAssocID="{7C3AD5D4-52C0-4753-A67F-84411F318433}" presName="Parent" presStyleLbl="node0" presStyleIdx="0" presStyleCnt="1">
        <dgm:presLayoutVars>
          <dgm:chMax val="6"/>
          <dgm:chPref val="6"/>
        </dgm:presLayoutVars>
      </dgm:prSet>
      <dgm:spPr/>
    </dgm:pt>
    <dgm:pt modelId="{5BE635BB-0799-4ECA-8242-D01AC9B44BC6}" type="pres">
      <dgm:prSet presAssocID="{44E844A4-51A2-4EE4-B158-ACCAD872FEA6}" presName="Accent1" presStyleCnt="0"/>
      <dgm:spPr/>
    </dgm:pt>
    <dgm:pt modelId="{B3CEEED1-AD13-4E37-9BB9-B61653B10F6D}" type="pres">
      <dgm:prSet presAssocID="{44E844A4-51A2-4EE4-B158-ACCAD872FEA6}" presName="Accent" presStyleLbl="bgShp" presStyleIdx="0" presStyleCnt="6"/>
      <dgm:spPr/>
    </dgm:pt>
    <dgm:pt modelId="{288D30C2-C64D-4D7B-93B2-08D707B8DBD4}" type="pres">
      <dgm:prSet presAssocID="{44E844A4-51A2-4EE4-B158-ACCAD872FEA6}" presName="Child1" presStyleLbl="node1" presStyleIdx="0" presStyleCnt="6">
        <dgm:presLayoutVars>
          <dgm:chMax val="0"/>
          <dgm:chPref val="0"/>
          <dgm:bulletEnabled val="1"/>
        </dgm:presLayoutVars>
      </dgm:prSet>
      <dgm:spPr/>
    </dgm:pt>
    <dgm:pt modelId="{61CF49B9-6049-4B83-9030-6FD75E6D101E}" type="pres">
      <dgm:prSet presAssocID="{2AA6531F-EBA1-431C-A4B4-CD5F23981C30}" presName="Accent2" presStyleCnt="0"/>
      <dgm:spPr/>
    </dgm:pt>
    <dgm:pt modelId="{605B56E1-E0DB-4FB8-9E14-6D147A0E0E6F}" type="pres">
      <dgm:prSet presAssocID="{2AA6531F-EBA1-431C-A4B4-CD5F23981C30}" presName="Accent" presStyleLbl="bgShp" presStyleIdx="1" presStyleCnt="6"/>
      <dgm:spPr/>
    </dgm:pt>
    <dgm:pt modelId="{D4671A04-C782-4F0D-94D3-DAB1BC5C2610}" type="pres">
      <dgm:prSet presAssocID="{2AA6531F-EBA1-431C-A4B4-CD5F23981C30}" presName="Child2" presStyleLbl="node1" presStyleIdx="1" presStyleCnt="6">
        <dgm:presLayoutVars>
          <dgm:chMax val="0"/>
          <dgm:chPref val="0"/>
          <dgm:bulletEnabled val="1"/>
        </dgm:presLayoutVars>
      </dgm:prSet>
      <dgm:spPr/>
    </dgm:pt>
    <dgm:pt modelId="{E9C0EC54-EC74-45AA-BC6E-94D3E30A1E9C}" type="pres">
      <dgm:prSet presAssocID="{70D2607C-435E-4F9F-8BD9-3F5C978A030E}" presName="Accent3" presStyleCnt="0"/>
      <dgm:spPr/>
    </dgm:pt>
    <dgm:pt modelId="{B0B1D442-0524-4EB6-B2B7-689161D12C75}" type="pres">
      <dgm:prSet presAssocID="{70D2607C-435E-4F9F-8BD9-3F5C978A030E}" presName="Accent" presStyleLbl="bgShp" presStyleIdx="2" presStyleCnt="6"/>
      <dgm:spPr/>
    </dgm:pt>
    <dgm:pt modelId="{161CA544-E55F-4AFB-B9D5-FF51EACFE569}" type="pres">
      <dgm:prSet presAssocID="{70D2607C-435E-4F9F-8BD9-3F5C978A030E}" presName="Child3" presStyleLbl="node1" presStyleIdx="2" presStyleCnt="6">
        <dgm:presLayoutVars>
          <dgm:chMax val="0"/>
          <dgm:chPref val="0"/>
          <dgm:bulletEnabled val="1"/>
        </dgm:presLayoutVars>
      </dgm:prSet>
      <dgm:spPr/>
    </dgm:pt>
    <dgm:pt modelId="{CA976418-BE67-4E7F-A6E4-C9DBCC34C56E}" type="pres">
      <dgm:prSet presAssocID="{A80ED064-6F72-4817-A21E-DBC6736BCEFB}" presName="Accent4" presStyleCnt="0"/>
      <dgm:spPr/>
    </dgm:pt>
    <dgm:pt modelId="{E32C4F07-3DF8-45F8-B9E0-E66DCCB5F02D}" type="pres">
      <dgm:prSet presAssocID="{A80ED064-6F72-4817-A21E-DBC6736BCEFB}" presName="Accent" presStyleLbl="bgShp" presStyleIdx="3" presStyleCnt="6"/>
      <dgm:spPr/>
    </dgm:pt>
    <dgm:pt modelId="{A0CE6670-25D8-4719-97F3-75DFF0D56C92}" type="pres">
      <dgm:prSet presAssocID="{A80ED064-6F72-4817-A21E-DBC6736BCEFB}" presName="Child4" presStyleLbl="node1" presStyleIdx="3" presStyleCnt="6">
        <dgm:presLayoutVars>
          <dgm:chMax val="0"/>
          <dgm:chPref val="0"/>
          <dgm:bulletEnabled val="1"/>
        </dgm:presLayoutVars>
      </dgm:prSet>
      <dgm:spPr/>
    </dgm:pt>
    <dgm:pt modelId="{C2B44262-9CF3-455E-BE6E-7DCD1D0859E8}" type="pres">
      <dgm:prSet presAssocID="{CBE904FE-455D-4E00-89A4-702BE6311E1D}" presName="Accent5" presStyleCnt="0"/>
      <dgm:spPr/>
    </dgm:pt>
    <dgm:pt modelId="{177356D7-1CEE-4F42-8598-7007BAD0FD30}" type="pres">
      <dgm:prSet presAssocID="{CBE904FE-455D-4E00-89A4-702BE6311E1D}" presName="Accent" presStyleLbl="bgShp" presStyleIdx="4" presStyleCnt="6"/>
      <dgm:spPr/>
    </dgm:pt>
    <dgm:pt modelId="{EEE3A8D9-DE48-4C3B-B992-912F86AEB0F4}" type="pres">
      <dgm:prSet presAssocID="{CBE904FE-455D-4E00-89A4-702BE6311E1D}" presName="Child5" presStyleLbl="node1" presStyleIdx="4" presStyleCnt="6">
        <dgm:presLayoutVars>
          <dgm:chMax val="0"/>
          <dgm:chPref val="0"/>
          <dgm:bulletEnabled val="1"/>
        </dgm:presLayoutVars>
      </dgm:prSet>
      <dgm:spPr/>
    </dgm:pt>
    <dgm:pt modelId="{4E348E1A-4404-4F11-8889-C495E24B099A}" type="pres">
      <dgm:prSet presAssocID="{A3502F64-997A-494B-8D49-F9FE1F57CADB}" presName="Accent6" presStyleCnt="0"/>
      <dgm:spPr/>
    </dgm:pt>
    <dgm:pt modelId="{011B0BD6-7A29-44A0-AAE5-87CBA9C622D9}" type="pres">
      <dgm:prSet presAssocID="{A3502F64-997A-494B-8D49-F9FE1F57CADB}" presName="Accent" presStyleLbl="bgShp" presStyleIdx="5" presStyleCnt="6"/>
      <dgm:spPr/>
    </dgm:pt>
    <dgm:pt modelId="{A3F4167E-3C88-462A-8CA5-521A387AA34D}" type="pres">
      <dgm:prSet presAssocID="{A3502F64-997A-494B-8D49-F9FE1F57CADB}" presName="Child6" presStyleLbl="node1" presStyleIdx="5" presStyleCnt="6">
        <dgm:presLayoutVars>
          <dgm:chMax val="0"/>
          <dgm:chPref val="0"/>
          <dgm:bulletEnabled val="1"/>
        </dgm:presLayoutVars>
      </dgm:prSet>
      <dgm:spPr/>
    </dgm:pt>
  </dgm:ptLst>
  <dgm:cxnLst>
    <dgm:cxn modelId="{153A5313-3750-4A45-964A-EAAEFE813F5D}" type="presOf" srcId="{70D2607C-435E-4F9F-8BD9-3F5C978A030E}" destId="{161CA544-E55F-4AFB-B9D5-FF51EACFE569}" srcOrd="0" destOrd="0" presId="urn:microsoft.com/office/officeart/2011/layout/HexagonRadial"/>
    <dgm:cxn modelId="{5187F32B-75F7-4152-A545-F2174D85F411}" srcId="{7C3AD5D4-52C0-4753-A67F-84411F318433}" destId="{CBE904FE-455D-4E00-89A4-702BE6311E1D}" srcOrd="4" destOrd="0" parTransId="{B9C4D0D8-2D49-420C-9CB6-D5F57BE0D96F}" sibTransId="{2BBCE88B-CC26-476F-9616-E58E2963AD61}"/>
    <dgm:cxn modelId="{D4260063-7A88-488A-8D58-FC593EF3DAA9}" type="presOf" srcId="{CBE904FE-455D-4E00-89A4-702BE6311E1D}" destId="{EEE3A8D9-DE48-4C3B-B992-912F86AEB0F4}" srcOrd="0" destOrd="0" presId="urn:microsoft.com/office/officeart/2011/layout/HexagonRadial"/>
    <dgm:cxn modelId="{97317A77-D75E-4022-9887-451735C4BA11}" srcId="{7C3AD5D4-52C0-4753-A67F-84411F318433}" destId="{70D2607C-435E-4F9F-8BD9-3F5C978A030E}" srcOrd="2" destOrd="0" parTransId="{EB2FAB0C-D125-4351-8D32-11A471183666}" sibTransId="{36E3D6C9-BE85-4726-BB0D-DF04FE071F95}"/>
    <dgm:cxn modelId="{37DEBC93-55F5-48CC-A027-333705F34078}" srcId="{7C3AD5D4-52C0-4753-A67F-84411F318433}" destId="{2AA6531F-EBA1-431C-A4B4-CD5F23981C30}" srcOrd="1" destOrd="0" parTransId="{D907D84F-B53E-4111-8D12-88E43E5E2400}" sibTransId="{7496A848-CA0E-42CB-8D73-D57365E56ED9}"/>
    <dgm:cxn modelId="{8688D798-6C8D-42A0-8692-5476982EB842}" type="presOf" srcId="{A3502F64-997A-494B-8D49-F9FE1F57CADB}" destId="{A3F4167E-3C88-462A-8CA5-521A387AA34D}" srcOrd="0" destOrd="0" presId="urn:microsoft.com/office/officeart/2011/layout/HexagonRadial"/>
    <dgm:cxn modelId="{0FA183A1-868A-40D2-847D-F4931F10C537}" srcId="{7C3AD5D4-52C0-4753-A67F-84411F318433}" destId="{A3502F64-997A-494B-8D49-F9FE1F57CADB}" srcOrd="5" destOrd="0" parTransId="{137FA5FC-A115-41B4-8C4E-17F234F20FFB}" sibTransId="{4ED0ACDD-6652-4ACC-AAAA-3BA235EE8144}"/>
    <dgm:cxn modelId="{C9733FB0-4048-4472-BD94-265673B19B9C}" type="presOf" srcId="{6C9FE19F-431B-421A-8185-00664D35FD2F}" destId="{36214AAD-07F3-4D84-AC9E-84A7BC46EE83}" srcOrd="0" destOrd="0" presId="urn:microsoft.com/office/officeart/2011/layout/HexagonRadial"/>
    <dgm:cxn modelId="{B2BBC9B1-D298-4D72-84B4-93E33821DA07}" type="presOf" srcId="{7C3AD5D4-52C0-4753-A67F-84411F318433}" destId="{9E7A5007-0793-4576-AD13-AC789B0FC6DB}" srcOrd="0" destOrd="0" presId="urn:microsoft.com/office/officeart/2011/layout/HexagonRadial"/>
    <dgm:cxn modelId="{A59E3DB5-8972-442F-9118-A9688B9799AC}" type="presOf" srcId="{44E844A4-51A2-4EE4-B158-ACCAD872FEA6}" destId="{288D30C2-C64D-4D7B-93B2-08D707B8DBD4}" srcOrd="0" destOrd="0" presId="urn:microsoft.com/office/officeart/2011/layout/HexagonRadial"/>
    <dgm:cxn modelId="{589AADC6-4B71-46A2-A237-716B5007F887}" type="presOf" srcId="{A80ED064-6F72-4817-A21E-DBC6736BCEFB}" destId="{A0CE6670-25D8-4719-97F3-75DFF0D56C92}" srcOrd="0" destOrd="0" presId="urn:microsoft.com/office/officeart/2011/layout/HexagonRadial"/>
    <dgm:cxn modelId="{93C968CC-B9BB-44AD-9659-FE099E5FCE51}" srcId="{6C9FE19F-431B-421A-8185-00664D35FD2F}" destId="{7C3AD5D4-52C0-4753-A67F-84411F318433}" srcOrd="0" destOrd="0" parTransId="{24A031BB-F65B-461A-9FE6-2EEF222CC0EF}" sibTransId="{40D4DFA8-2CC4-4E87-8F7C-AC729A50B9F4}"/>
    <dgm:cxn modelId="{E5254BDD-3FEE-4D7C-8A35-CA7AD6BC8434}" srcId="{7C3AD5D4-52C0-4753-A67F-84411F318433}" destId="{A80ED064-6F72-4817-A21E-DBC6736BCEFB}" srcOrd="3" destOrd="0" parTransId="{D6C79FDE-7CB7-4C8D-A12D-4F3D780FAC45}" sibTransId="{4F848505-80D2-42AC-BA7B-282B712DD605}"/>
    <dgm:cxn modelId="{B9774EE7-D398-454F-9395-21ADAE4003D5}" type="presOf" srcId="{2AA6531F-EBA1-431C-A4B4-CD5F23981C30}" destId="{D4671A04-C782-4F0D-94D3-DAB1BC5C2610}" srcOrd="0" destOrd="0" presId="urn:microsoft.com/office/officeart/2011/layout/HexagonRadial"/>
    <dgm:cxn modelId="{145A68EB-8DCE-4CF6-BE83-6029F67615A2}" srcId="{7C3AD5D4-52C0-4753-A67F-84411F318433}" destId="{44E844A4-51A2-4EE4-B158-ACCAD872FEA6}" srcOrd="0" destOrd="0" parTransId="{78B809D9-2BA0-413D-8F32-A5E2F05C985A}" sibTransId="{F68C7AB1-F17F-4731-8466-0F40C40B8D3F}"/>
    <dgm:cxn modelId="{4424E8B5-5C66-41B2-9F35-B10D075C6739}" type="presParOf" srcId="{36214AAD-07F3-4D84-AC9E-84A7BC46EE83}" destId="{9E7A5007-0793-4576-AD13-AC789B0FC6DB}" srcOrd="0" destOrd="0" presId="urn:microsoft.com/office/officeart/2011/layout/HexagonRadial"/>
    <dgm:cxn modelId="{3ECC54EB-8260-4CB8-ACA9-6E3A66C43C37}" type="presParOf" srcId="{36214AAD-07F3-4D84-AC9E-84A7BC46EE83}" destId="{5BE635BB-0799-4ECA-8242-D01AC9B44BC6}" srcOrd="1" destOrd="0" presId="urn:microsoft.com/office/officeart/2011/layout/HexagonRadial"/>
    <dgm:cxn modelId="{0EBBE7D6-41C7-4769-8CEC-F3AD1F810811}" type="presParOf" srcId="{5BE635BB-0799-4ECA-8242-D01AC9B44BC6}" destId="{B3CEEED1-AD13-4E37-9BB9-B61653B10F6D}" srcOrd="0" destOrd="0" presId="urn:microsoft.com/office/officeart/2011/layout/HexagonRadial"/>
    <dgm:cxn modelId="{C9079DF8-A731-49F7-9B77-2BC0D021A221}" type="presParOf" srcId="{36214AAD-07F3-4D84-AC9E-84A7BC46EE83}" destId="{288D30C2-C64D-4D7B-93B2-08D707B8DBD4}" srcOrd="2" destOrd="0" presId="urn:microsoft.com/office/officeart/2011/layout/HexagonRadial"/>
    <dgm:cxn modelId="{BD2D8576-9720-433D-BE2B-79D232D29B83}" type="presParOf" srcId="{36214AAD-07F3-4D84-AC9E-84A7BC46EE83}" destId="{61CF49B9-6049-4B83-9030-6FD75E6D101E}" srcOrd="3" destOrd="0" presId="urn:microsoft.com/office/officeart/2011/layout/HexagonRadial"/>
    <dgm:cxn modelId="{3BA56B8F-BC38-4827-A85C-619ABDB6778A}" type="presParOf" srcId="{61CF49B9-6049-4B83-9030-6FD75E6D101E}" destId="{605B56E1-E0DB-4FB8-9E14-6D147A0E0E6F}" srcOrd="0" destOrd="0" presId="urn:microsoft.com/office/officeart/2011/layout/HexagonRadial"/>
    <dgm:cxn modelId="{C785E0B2-D49A-4892-B14E-BFE6296F9B00}" type="presParOf" srcId="{36214AAD-07F3-4D84-AC9E-84A7BC46EE83}" destId="{D4671A04-C782-4F0D-94D3-DAB1BC5C2610}" srcOrd="4" destOrd="0" presId="urn:microsoft.com/office/officeart/2011/layout/HexagonRadial"/>
    <dgm:cxn modelId="{A8184523-2585-4B67-AB0F-F6AC42A417E5}" type="presParOf" srcId="{36214AAD-07F3-4D84-AC9E-84A7BC46EE83}" destId="{E9C0EC54-EC74-45AA-BC6E-94D3E30A1E9C}" srcOrd="5" destOrd="0" presId="urn:microsoft.com/office/officeart/2011/layout/HexagonRadial"/>
    <dgm:cxn modelId="{2FF13CC1-FE0A-4785-9ABF-41B59FC8F307}" type="presParOf" srcId="{E9C0EC54-EC74-45AA-BC6E-94D3E30A1E9C}" destId="{B0B1D442-0524-4EB6-B2B7-689161D12C75}" srcOrd="0" destOrd="0" presId="urn:microsoft.com/office/officeart/2011/layout/HexagonRadial"/>
    <dgm:cxn modelId="{7D7E8102-2F10-454E-AB15-231564B5F32B}" type="presParOf" srcId="{36214AAD-07F3-4D84-AC9E-84A7BC46EE83}" destId="{161CA544-E55F-4AFB-B9D5-FF51EACFE569}" srcOrd="6" destOrd="0" presId="urn:microsoft.com/office/officeart/2011/layout/HexagonRadial"/>
    <dgm:cxn modelId="{304DDED9-F6E5-4745-BFCE-BECF6BC24AAE}" type="presParOf" srcId="{36214AAD-07F3-4D84-AC9E-84A7BC46EE83}" destId="{CA976418-BE67-4E7F-A6E4-C9DBCC34C56E}" srcOrd="7" destOrd="0" presId="urn:microsoft.com/office/officeart/2011/layout/HexagonRadial"/>
    <dgm:cxn modelId="{680482C0-3E29-4B2E-902B-0A4B382F3FC8}" type="presParOf" srcId="{CA976418-BE67-4E7F-A6E4-C9DBCC34C56E}" destId="{E32C4F07-3DF8-45F8-B9E0-E66DCCB5F02D}" srcOrd="0" destOrd="0" presId="urn:microsoft.com/office/officeart/2011/layout/HexagonRadial"/>
    <dgm:cxn modelId="{4CFE1AA5-0975-46E2-8347-0D3421D12C66}" type="presParOf" srcId="{36214AAD-07F3-4D84-AC9E-84A7BC46EE83}" destId="{A0CE6670-25D8-4719-97F3-75DFF0D56C92}" srcOrd="8" destOrd="0" presId="urn:microsoft.com/office/officeart/2011/layout/HexagonRadial"/>
    <dgm:cxn modelId="{469981C7-EB36-4307-9554-F03A22CA2F76}" type="presParOf" srcId="{36214AAD-07F3-4D84-AC9E-84A7BC46EE83}" destId="{C2B44262-9CF3-455E-BE6E-7DCD1D0859E8}" srcOrd="9" destOrd="0" presId="urn:microsoft.com/office/officeart/2011/layout/HexagonRadial"/>
    <dgm:cxn modelId="{841DBF7A-16AB-4888-891D-821082ED50A5}" type="presParOf" srcId="{C2B44262-9CF3-455E-BE6E-7DCD1D0859E8}" destId="{177356D7-1CEE-4F42-8598-7007BAD0FD30}" srcOrd="0" destOrd="0" presId="urn:microsoft.com/office/officeart/2011/layout/HexagonRadial"/>
    <dgm:cxn modelId="{AD42F809-A728-4EA4-967C-7625B5F7B746}" type="presParOf" srcId="{36214AAD-07F3-4D84-AC9E-84A7BC46EE83}" destId="{EEE3A8D9-DE48-4C3B-B992-912F86AEB0F4}" srcOrd="10" destOrd="0" presId="urn:microsoft.com/office/officeart/2011/layout/HexagonRadial"/>
    <dgm:cxn modelId="{CE4A0269-1B1E-4F9B-ACA5-CA9F39149EDE}" type="presParOf" srcId="{36214AAD-07F3-4D84-AC9E-84A7BC46EE83}" destId="{4E348E1A-4404-4F11-8889-C495E24B099A}" srcOrd="11" destOrd="0" presId="urn:microsoft.com/office/officeart/2011/layout/HexagonRadial"/>
    <dgm:cxn modelId="{22A26B88-972A-47DD-A090-5A4FA5AC2783}" type="presParOf" srcId="{4E348E1A-4404-4F11-8889-C495E24B099A}" destId="{011B0BD6-7A29-44A0-AAE5-87CBA9C622D9}" srcOrd="0" destOrd="0" presId="urn:microsoft.com/office/officeart/2011/layout/HexagonRadial"/>
    <dgm:cxn modelId="{32CA076F-3889-46D9-A3BD-3F53DAC77A42}" type="presParOf" srcId="{36214AAD-07F3-4D84-AC9E-84A7BC46EE83}" destId="{A3F4167E-3C88-462A-8CA5-521A387AA34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A5007-0793-4576-AD13-AC789B0FC6DB}">
      <dsp:nvSpPr>
        <dsp:cNvPr id="0" name=""/>
        <dsp:cNvSpPr/>
      </dsp:nvSpPr>
      <dsp:spPr>
        <a:xfrm>
          <a:off x="2121743" y="1553034"/>
          <a:ext cx="1973973" cy="1707567"/>
        </a:xfrm>
        <a:prstGeom prst="hexagon">
          <a:avLst>
            <a:gd name="adj" fmla="val 28570"/>
            <a:gd name="vf" fmla="val 11547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a:t>
          </a:r>
          <a:r>
            <a:rPr lang="en-US" sz="1400" kern="1200" baseline="0" dirty="0"/>
            <a:t> PROSPERITY MASTER FUND </a:t>
          </a:r>
          <a:endParaRPr lang="en-US" sz="1400" kern="1200" dirty="0"/>
        </a:p>
      </dsp:txBody>
      <dsp:txXfrm>
        <a:off x="2448858" y="1836002"/>
        <a:ext cx="1319743" cy="1141631"/>
      </dsp:txXfrm>
    </dsp:sp>
    <dsp:sp modelId="{605B56E1-E0DB-4FB8-9E14-6D147A0E0E6F}">
      <dsp:nvSpPr>
        <dsp:cNvPr id="0" name=""/>
        <dsp:cNvSpPr/>
      </dsp:nvSpPr>
      <dsp:spPr>
        <a:xfrm>
          <a:off x="3357830" y="736078"/>
          <a:ext cx="744774" cy="641721"/>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8D30C2-C64D-4D7B-93B2-08D707B8DBD4}">
      <dsp:nvSpPr>
        <dsp:cNvPr id="0" name=""/>
        <dsp:cNvSpPr/>
      </dsp:nvSpPr>
      <dsp:spPr>
        <a:xfrm>
          <a:off x="2303574" y="0"/>
          <a:ext cx="1617657" cy="1399463"/>
        </a:xfrm>
        <a:prstGeom prst="hexagon">
          <a:avLst>
            <a:gd name="adj" fmla="val 2857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EQUITIES</a:t>
          </a:r>
        </a:p>
      </dsp:txBody>
      <dsp:txXfrm>
        <a:off x="2571654" y="231921"/>
        <a:ext cx="1081497" cy="935621"/>
      </dsp:txXfrm>
    </dsp:sp>
    <dsp:sp modelId="{B0B1D442-0524-4EB6-B2B7-689161D12C75}">
      <dsp:nvSpPr>
        <dsp:cNvPr id="0" name=""/>
        <dsp:cNvSpPr/>
      </dsp:nvSpPr>
      <dsp:spPr>
        <a:xfrm>
          <a:off x="4227040" y="1935756"/>
          <a:ext cx="744774" cy="641721"/>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671A04-C782-4F0D-94D3-DAB1BC5C2610}">
      <dsp:nvSpPr>
        <dsp:cNvPr id="0" name=""/>
        <dsp:cNvSpPr/>
      </dsp:nvSpPr>
      <dsp:spPr>
        <a:xfrm>
          <a:off x="3787154" y="860764"/>
          <a:ext cx="1617657" cy="1399463"/>
        </a:xfrm>
        <a:prstGeom prst="hexagon">
          <a:avLst>
            <a:gd name="adj" fmla="val 2857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REAL</a:t>
          </a:r>
          <a:r>
            <a:rPr lang="en-US" sz="1400" kern="1200" baseline="0" dirty="0"/>
            <a:t> ESTATE</a:t>
          </a:r>
          <a:endParaRPr lang="en-US" sz="1400" kern="1200" dirty="0"/>
        </a:p>
      </dsp:txBody>
      <dsp:txXfrm>
        <a:off x="4055234" y="1092685"/>
        <a:ext cx="1081497" cy="935621"/>
      </dsp:txXfrm>
    </dsp:sp>
    <dsp:sp modelId="{E32C4F07-3DF8-45F8-B9E0-E66DCCB5F02D}">
      <dsp:nvSpPr>
        <dsp:cNvPr id="0" name=""/>
        <dsp:cNvSpPr/>
      </dsp:nvSpPr>
      <dsp:spPr>
        <a:xfrm>
          <a:off x="3623230" y="3289967"/>
          <a:ext cx="744774" cy="641721"/>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1CA544-E55F-4AFB-B9D5-FF51EACFE569}">
      <dsp:nvSpPr>
        <dsp:cNvPr id="0" name=""/>
        <dsp:cNvSpPr/>
      </dsp:nvSpPr>
      <dsp:spPr>
        <a:xfrm>
          <a:off x="3787154" y="2552926"/>
          <a:ext cx="1617657" cy="1399463"/>
        </a:xfrm>
        <a:prstGeom prst="hexagon">
          <a:avLst>
            <a:gd name="adj" fmla="val 2857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DIGITAL ASSETS</a:t>
          </a:r>
        </a:p>
      </dsp:txBody>
      <dsp:txXfrm>
        <a:off x="4055234" y="2784847"/>
        <a:ext cx="1081497" cy="935621"/>
      </dsp:txXfrm>
    </dsp:sp>
    <dsp:sp modelId="{177356D7-1CEE-4F42-8598-7007BAD0FD30}">
      <dsp:nvSpPr>
        <dsp:cNvPr id="0" name=""/>
        <dsp:cNvSpPr/>
      </dsp:nvSpPr>
      <dsp:spPr>
        <a:xfrm>
          <a:off x="2125416" y="3430539"/>
          <a:ext cx="744774" cy="641721"/>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CE6670-25D8-4719-97F3-75DFF0D56C92}">
      <dsp:nvSpPr>
        <dsp:cNvPr id="0" name=""/>
        <dsp:cNvSpPr/>
      </dsp:nvSpPr>
      <dsp:spPr>
        <a:xfrm>
          <a:off x="2303574" y="3414653"/>
          <a:ext cx="1617657" cy="1399463"/>
        </a:xfrm>
        <a:prstGeom prst="hexagon">
          <a:avLst>
            <a:gd name="adj" fmla="val 2857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PRIVATE EQUITY</a:t>
          </a:r>
        </a:p>
      </dsp:txBody>
      <dsp:txXfrm>
        <a:off x="2571654" y="3646574"/>
        <a:ext cx="1081497" cy="935621"/>
      </dsp:txXfrm>
    </dsp:sp>
    <dsp:sp modelId="{011B0BD6-7A29-44A0-AAE5-87CBA9C622D9}">
      <dsp:nvSpPr>
        <dsp:cNvPr id="0" name=""/>
        <dsp:cNvSpPr/>
      </dsp:nvSpPr>
      <dsp:spPr>
        <a:xfrm>
          <a:off x="1241972" y="2231343"/>
          <a:ext cx="744774" cy="641721"/>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E3A8D9-DE48-4C3B-B992-912F86AEB0F4}">
      <dsp:nvSpPr>
        <dsp:cNvPr id="0" name=""/>
        <dsp:cNvSpPr/>
      </dsp:nvSpPr>
      <dsp:spPr>
        <a:xfrm>
          <a:off x="813107" y="2553889"/>
          <a:ext cx="1617657" cy="1399463"/>
        </a:xfrm>
        <a:prstGeom prst="hexagon">
          <a:avLst>
            <a:gd name="adj" fmla="val 2857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INSURANCE INVESTMENTS</a:t>
          </a:r>
        </a:p>
      </dsp:txBody>
      <dsp:txXfrm>
        <a:off x="1081187" y="2785810"/>
        <a:ext cx="1081497" cy="935621"/>
      </dsp:txXfrm>
    </dsp:sp>
    <dsp:sp modelId="{A3F4167E-3C88-462A-8CA5-521A387AA34D}">
      <dsp:nvSpPr>
        <dsp:cNvPr id="0" name=""/>
        <dsp:cNvSpPr/>
      </dsp:nvSpPr>
      <dsp:spPr>
        <a:xfrm>
          <a:off x="813107" y="858838"/>
          <a:ext cx="1617657" cy="1399463"/>
        </a:xfrm>
        <a:prstGeom prst="hexagon">
          <a:avLst>
            <a:gd name="adj" fmla="val 28570"/>
            <a:gd name="vf" fmla="val 115470"/>
          </a:avLst>
        </a:prstGeom>
        <a:solidFill>
          <a:srgbClr val="7030A0"/>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ENERGY</a:t>
          </a:r>
        </a:p>
      </dsp:txBody>
      <dsp:txXfrm>
        <a:off x="1081187" y="1090759"/>
        <a:ext cx="1081497" cy="935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A5007-0793-4576-AD13-AC789B0FC6DB}">
      <dsp:nvSpPr>
        <dsp:cNvPr id="0" name=""/>
        <dsp:cNvSpPr/>
      </dsp:nvSpPr>
      <dsp:spPr>
        <a:xfrm>
          <a:off x="1255447" y="1173597"/>
          <a:ext cx="1491693" cy="1290375"/>
        </a:xfrm>
        <a:prstGeom prst="hexagon">
          <a:avLst>
            <a:gd name="adj" fmla="val 28570"/>
            <a:gd name="vf" fmla="val 11547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THE</a:t>
          </a:r>
          <a:r>
            <a:rPr lang="en-US" sz="1000" kern="1200" baseline="0" dirty="0"/>
            <a:t> PROSPERITY MASTER FUND </a:t>
          </a:r>
          <a:endParaRPr lang="en-US" sz="1000" kern="1200" dirty="0"/>
        </a:p>
      </dsp:txBody>
      <dsp:txXfrm>
        <a:off x="1502641" y="1387430"/>
        <a:ext cx="997305" cy="862709"/>
      </dsp:txXfrm>
    </dsp:sp>
    <dsp:sp modelId="{605B56E1-E0DB-4FB8-9E14-6D147A0E0E6F}">
      <dsp:nvSpPr>
        <dsp:cNvPr id="0" name=""/>
        <dsp:cNvSpPr/>
      </dsp:nvSpPr>
      <dsp:spPr>
        <a:xfrm>
          <a:off x="2189534" y="556240"/>
          <a:ext cx="562811" cy="484936"/>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8D30C2-C64D-4D7B-93B2-08D707B8DBD4}">
      <dsp:nvSpPr>
        <dsp:cNvPr id="0" name=""/>
        <dsp:cNvSpPr/>
      </dsp:nvSpPr>
      <dsp:spPr>
        <a:xfrm>
          <a:off x="1392854" y="0"/>
          <a:ext cx="1222432" cy="1057547"/>
        </a:xfrm>
        <a:prstGeom prst="hexagon">
          <a:avLst>
            <a:gd name="adj" fmla="val 28570"/>
            <a:gd name="vf" fmla="val 11547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EQUITIES</a:t>
          </a:r>
        </a:p>
      </dsp:txBody>
      <dsp:txXfrm>
        <a:off x="1595437" y="175258"/>
        <a:ext cx="817266" cy="707031"/>
      </dsp:txXfrm>
    </dsp:sp>
    <dsp:sp modelId="{B0B1D442-0524-4EB6-B2B7-689161D12C75}">
      <dsp:nvSpPr>
        <dsp:cNvPr id="0" name=""/>
        <dsp:cNvSpPr/>
      </dsp:nvSpPr>
      <dsp:spPr>
        <a:xfrm>
          <a:off x="2846379" y="1462813"/>
          <a:ext cx="562811" cy="484936"/>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4671A04-C782-4F0D-94D3-DAB1BC5C2610}">
      <dsp:nvSpPr>
        <dsp:cNvPr id="0" name=""/>
        <dsp:cNvSpPr/>
      </dsp:nvSpPr>
      <dsp:spPr>
        <a:xfrm>
          <a:off x="2513966" y="650462"/>
          <a:ext cx="1222432" cy="1057547"/>
        </a:xfrm>
        <a:prstGeom prst="hexagon">
          <a:avLst>
            <a:gd name="adj" fmla="val 28570"/>
            <a:gd name="vf" fmla="val 11547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REAL</a:t>
          </a:r>
          <a:r>
            <a:rPr lang="en-US" sz="1000" kern="1200" baseline="0" dirty="0"/>
            <a:t> ESTATE</a:t>
          </a:r>
          <a:endParaRPr lang="en-US" sz="1000" kern="1200" dirty="0"/>
        </a:p>
      </dsp:txBody>
      <dsp:txXfrm>
        <a:off x="2716549" y="825720"/>
        <a:ext cx="817266" cy="707031"/>
      </dsp:txXfrm>
    </dsp:sp>
    <dsp:sp modelId="{E32C4F07-3DF8-45F8-B9E0-E66DCCB5F02D}">
      <dsp:nvSpPr>
        <dsp:cNvPr id="0" name=""/>
        <dsp:cNvSpPr/>
      </dsp:nvSpPr>
      <dsp:spPr>
        <a:xfrm>
          <a:off x="2390092" y="2486164"/>
          <a:ext cx="562811" cy="484936"/>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1CA544-E55F-4AFB-B9D5-FF51EACFE569}">
      <dsp:nvSpPr>
        <dsp:cNvPr id="0" name=""/>
        <dsp:cNvSpPr/>
      </dsp:nvSpPr>
      <dsp:spPr>
        <a:xfrm>
          <a:off x="2513966" y="1929196"/>
          <a:ext cx="1222432" cy="1057547"/>
        </a:xfrm>
        <a:prstGeom prst="hexagon">
          <a:avLst>
            <a:gd name="adj" fmla="val 28570"/>
            <a:gd name="vf" fmla="val 11547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DIGITAL ASSETS</a:t>
          </a:r>
        </a:p>
      </dsp:txBody>
      <dsp:txXfrm>
        <a:off x="2716549" y="2104454"/>
        <a:ext cx="817266" cy="707031"/>
      </dsp:txXfrm>
    </dsp:sp>
    <dsp:sp modelId="{177356D7-1CEE-4F42-8598-7007BAD0FD30}">
      <dsp:nvSpPr>
        <dsp:cNvPr id="0" name=""/>
        <dsp:cNvSpPr/>
      </dsp:nvSpPr>
      <dsp:spPr>
        <a:xfrm>
          <a:off x="1258223" y="2592392"/>
          <a:ext cx="562811" cy="484936"/>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CE6670-25D8-4719-97F3-75DFF0D56C92}">
      <dsp:nvSpPr>
        <dsp:cNvPr id="0" name=""/>
        <dsp:cNvSpPr/>
      </dsp:nvSpPr>
      <dsp:spPr>
        <a:xfrm>
          <a:off x="1392854" y="2580387"/>
          <a:ext cx="1222432" cy="1057547"/>
        </a:xfrm>
        <a:prstGeom prst="hexagon">
          <a:avLst>
            <a:gd name="adj" fmla="val 28570"/>
            <a:gd name="vf" fmla="val 115470"/>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PRIVATE EQUITY</a:t>
          </a:r>
        </a:p>
      </dsp:txBody>
      <dsp:txXfrm>
        <a:off x="1595437" y="2755645"/>
        <a:ext cx="817266" cy="707031"/>
      </dsp:txXfrm>
    </dsp:sp>
    <dsp:sp modelId="{011B0BD6-7A29-44A0-AAE5-87CBA9C622D9}">
      <dsp:nvSpPr>
        <dsp:cNvPr id="0" name=""/>
        <dsp:cNvSpPr/>
      </dsp:nvSpPr>
      <dsp:spPr>
        <a:xfrm>
          <a:off x="590621" y="1686182"/>
          <a:ext cx="562811" cy="484936"/>
        </a:xfrm>
        <a:prstGeom prst="hexagon">
          <a:avLst>
            <a:gd name="adj" fmla="val 28900"/>
            <a:gd name="vf" fmla="val 115470"/>
          </a:avLst>
        </a:prstGeom>
        <a:solidFill>
          <a:schemeClr val="accent2">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E3A8D9-DE48-4C3B-B992-912F86AEB0F4}">
      <dsp:nvSpPr>
        <dsp:cNvPr id="0" name=""/>
        <dsp:cNvSpPr/>
      </dsp:nvSpPr>
      <dsp:spPr>
        <a:xfrm>
          <a:off x="266536" y="1929924"/>
          <a:ext cx="1222432" cy="1057547"/>
        </a:xfrm>
        <a:prstGeom prst="hexagon">
          <a:avLst>
            <a:gd name="adj" fmla="val 28570"/>
            <a:gd name="vf" fmla="val 115470"/>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INSURANCE INVESTMENTS</a:t>
          </a:r>
        </a:p>
      </dsp:txBody>
      <dsp:txXfrm>
        <a:off x="469119" y="2105182"/>
        <a:ext cx="817266" cy="707031"/>
      </dsp:txXfrm>
    </dsp:sp>
    <dsp:sp modelId="{A3F4167E-3C88-462A-8CA5-521A387AA34D}">
      <dsp:nvSpPr>
        <dsp:cNvPr id="0" name=""/>
        <dsp:cNvSpPr/>
      </dsp:nvSpPr>
      <dsp:spPr>
        <a:xfrm>
          <a:off x="266536" y="649007"/>
          <a:ext cx="1222432" cy="1057547"/>
        </a:xfrm>
        <a:prstGeom prst="hexagon">
          <a:avLst>
            <a:gd name="adj" fmla="val 28570"/>
            <a:gd name="vf" fmla="val 115470"/>
          </a:avLst>
        </a:prstGeom>
        <a:solidFill>
          <a:srgbClr val="7030A0"/>
        </a:soli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ENERGY</a:t>
          </a:r>
        </a:p>
      </dsp:txBody>
      <dsp:txXfrm>
        <a:off x="469119" y="824265"/>
        <a:ext cx="817266" cy="70703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E38F8-90AD-43AB-80B4-EEDE8D9FC39A}" type="datetimeFigureOut">
              <a:rPr lang="en-US" smtClean="0"/>
              <a:t>6/15/2022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BA9DD-7EB7-46A4-98EB-27B9D0F7EBC7}" type="slidenum">
              <a:rPr lang="en-US" smtClean="0"/>
              <a:t>‹#›</a:t>
            </a:fld>
            <a:endParaRPr lang="en-US" dirty="0"/>
          </a:p>
        </p:txBody>
      </p:sp>
    </p:spTree>
    <p:extLst>
      <p:ext uri="{BB962C8B-B14F-4D97-AF65-F5344CB8AC3E}">
        <p14:creationId xmlns:p14="http://schemas.microsoft.com/office/powerpoint/2010/main" val="202914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4</a:t>
            </a:fld>
            <a:endParaRPr lang="en-US" dirty="0"/>
          </a:p>
        </p:txBody>
      </p:sp>
    </p:spTree>
    <p:extLst>
      <p:ext uri="{BB962C8B-B14F-4D97-AF65-F5344CB8AC3E}">
        <p14:creationId xmlns:p14="http://schemas.microsoft.com/office/powerpoint/2010/main" val="174576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5</a:t>
            </a:fld>
            <a:endParaRPr lang="en-US" dirty="0"/>
          </a:p>
        </p:txBody>
      </p:sp>
    </p:spTree>
    <p:extLst>
      <p:ext uri="{BB962C8B-B14F-4D97-AF65-F5344CB8AC3E}">
        <p14:creationId xmlns:p14="http://schemas.microsoft.com/office/powerpoint/2010/main" val="60992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6</a:t>
            </a:fld>
            <a:endParaRPr lang="en-US" dirty="0"/>
          </a:p>
        </p:txBody>
      </p:sp>
    </p:spTree>
    <p:extLst>
      <p:ext uri="{BB962C8B-B14F-4D97-AF65-F5344CB8AC3E}">
        <p14:creationId xmlns:p14="http://schemas.microsoft.com/office/powerpoint/2010/main" val="88688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7</a:t>
            </a:fld>
            <a:endParaRPr lang="en-US" dirty="0"/>
          </a:p>
        </p:txBody>
      </p:sp>
    </p:spTree>
    <p:extLst>
      <p:ext uri="{BB962C8B-B14F-4D97-AF65-F5344CB8AC3E}">
        <p14:creationId xmlns:p14="http://schemas.microsoft.com/office/powerpoint/2010/main" val="330194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8</a:t>
            </a:fld>
            <a:endParaRPr lang="en-US" dirty="0"/>
          </a:p>
        </p:txBody>
      </p:sp>
    </p:spTree>
    <p:extLst>
      <p:ext uri="{BB962C8B-B14F-4D97-AF65-F5344CB8AC3E}">
        <p14:creationId xmlns:p14="http://schemas.microsoft.com/office/powerpoint/2010/main" val="257746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BA9DD-7EB7-46A4-98EB-27B9D0F7EBC7}" type="slidenum">
              <a:rPr lang="en-US" smtClean="0"/>
              <a:t>9</a:t>
            </a:fld>
            <a:endParaRPr lang="en-US" dirty="0"/>
          </a:p>
        </p:txBody>
      </p:sp>
    </p:spTree>
    <p:extLst>
      <p:ext uri="{BB962C8B-B14F-4D97-AF65-F5344CB8AC3E}">
        <p14:creationId xmlns:p14="http://schemas.microsoft.com/office/powerpoint/2010/main" val="1148636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www.flickr.com/photos/gotcredit/33756558155"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ProsperityMasterFund@g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arrow-business-financial-graph-129595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www.flickr.com/photos/quoteinspector/41296772825"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pureluxury.com.au/real-estate-agent-tips/"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lickr.com/photos/186281968@N07/49393885627"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aluglobalfocus.com/who-thought-covid-19-was-an-opportunity/"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happytohelptech.in/2018/12/what-is-life-insurance-its-advantages.html"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beeyot.com/internet-of-things/energy-management/"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E012-AA66-4315-A72E-4B554050DB22}"/>
              </a:ext>
            </a:extLst>
          </p:cNvPr>
          <p:cNvSpPr>
            <a:spLocks noGrp="1"/>
          </p:cNvSpPr>
          <p:nvPr>
            <p:ph type="ctrTitle"/>
          </p:nvPr>
        </p:nvSpPr>
        <p:spPr>
          <a:xfrm>
            <a:off x="1396958" y="442568"/>
            <a:ext cx="8985155" cy="1075765"/>
          </a:xfrm>
        </p:spPr>
        <p:txBody>
          <a:bodyPr>
            <a:normAutofit/>
          </a:bodyPr>
          <a:lstStyle/>
          <a:p>
            <a:pPr algn="ctr"/>
            <a:r>
              <a:rPr lang="en-US" sz="5400" b="1" dirty="0"/>
              <a:t>The Prosperity Master FUND </a:t>
            </a:r>
          </a:p>
        </p:txBody>
      </p:sp>
      <p:graphicFrame>
        <p:nvGraphicFramePr>
          <p:cNvPr id="102" name="Content Placeholder 3">
            <a:extLst>
              <a:ext uri="{FF2B5EF4-FFF2-40B4-BE49-F238E27FC236}">
                <a16:creationId xmlns:a16="http://schemas.microsoft.com/office/drawing/2014/main" id="{F4D8CBC6-410F-260D-7053-CE1C4AA0640D}"/>
              </a:ext>
            </a:extLst>
          </p:cNvPr>
          <p:cNvGraphicFramePr>
            <a:graphicFrameLocks/>
          </p:cNvGraphicFramePr>
          <p:nvPr>
            <p:extLst>
              <p:ext uri="{D42A27DB-BD31-4B8C-83A1-F6EECF244321}">
                <p14:modId xmlns:p14="http://schemas.microsoft.com/office/powerpoint/2010/main" val="1675092296"/>
              </p:ext>
            </p:extLst>
          </p:nvPr>
        </p:nvGraphicFramePr>
        <p:xfrm>
          <a:off x="2704746" y="1601315"/>
          <a:ext cx="6217920" cy="481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71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50184C3-8E88-455D-82F9-9FEA4D3C4293}"/>
              </a:ext>
            </a:extLst>
          </p:cNvPr>
          <p:cNvSpPr>
            <a:spLocks noGrp="1"/>
          </p:cNvSpPr>
          <p:nvPr>
            <p:ph type="title"/>
          </p:nvPr>
        </p:nvSpPr>
        <p:spPr>
          <a:xfrm>
            <a:off x="5441795" y="609600"/>
            <a:ext cx="5147730" cy="1641987"/>
          </a:xfrm>
        </p:spPr>
        <p:txBody>
          <a:bodyPr vert="horz" lIns="91440" tIns="45720" rIns="91440" bIns="45720" rtlCol="0" anchor="ctr">
            <a:normAutofit/>
          </a:bodyPr>
          <a:lstStyle/>
          <a:p>
            <a:r>
              <a:rPr lang="en-US" b="1" dirty="0"/>
              <a:t>Our INVESTMENT MANAGEMENT MODEL:  </a:t>
            </a:r>
          </a:p>
        </p:txBody>
      </p:sp>
      <p:pic>
        <p:nvPicPr>
          <p:cNvPr id="6" name="Picture 5">
            <a:extLst>
              <a:ext uri="{FF2B5EF4-FFF2-40B4-BE49-F238E27FC236}">
                <a16:creationId xmlns:a16="http://schemas.microsoft.com/office/drawing/2014/main" id="{FA14AA06-79C6-8C00-46AC-98C2B7A83FA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9185" r="34593" b="1"/>
          <a:stretch/>
        </p:blipFill>
        <p:spPr>
          <a:xfrm>
            <a:off x="20" y="-12405"/>
            <a:ext cx="4509533" cy="6858000"/>
          </a:xfrm>
          <a:prstGeom prst="rect">
            <a:avLst/>
          </a:prstGeom>
        </p:spPr>
      </p:pic>
      <p:sp>
        <p:nvSpPr>
          <p:cNvPr id="3" name="Content Placeholder 2">
            <a:extLst>
              <a:ext uri="{FF2B5EF4-FFF2-40B4-BE49-F238E27FC236}">
                <a16:creationId xmlns:a16="http://schemas.microsoft.com/office/drawing/2014/main" id="{C0D18EE4-3EA4-48CC-B088-75A73D2F6FD1}"/>
              </a:ext>
            </a:extLst>
          </p:cNvPr>
          <p:cNvSpPr>
            <a:spLocks noGrp="1"/>
          </p:cNvSpPr>
          <p:nvPr>
            <p:ph sz="half" idx="1"/>
          </p:nvPr>
        </p:nvSpPr>
        <p:spPr>
          <a:xfrm>
            <a:off x="5266880" y="2144535"/>
            <a:ext cx="5147730" cy="3637935"/>
          </a:xfrm>
        </p:spPr>
        <p:txBody>
          <a:bodyPr vert="horz" lIns="91440" tIns="45720" rIns="91440" bIns="45720" rtlCol="0" anchor="ctr">
            <a:normAutofit/>
          </a:bodyPr>
          <a:lstStyle/>
          <a:p>
            <a:pPr marL="0" indent="0">
              <a:buNone/>
            </a:pPr>
            <a:r>
              <a:rPr lang="en-US" sz="4000" dirty="0"/>
              <a:t>&gt; 2% Management Fee </a:t>
            </a:r>
          </a:p>
          <a:p>
            <a:pPr marL="0" indent="0"/>
            <a:endParaRPr lang="en-US" sz="4000" dirty="0"/>
          </a:p>
          <a:p>
            <a:pPr marL="0" indent="0">
              <a:buNone/>
            </a:pPr>
            <a:r>
              <a:rPr lang="en-US" sz="4000" dirty="0"/>
              <a:t>&gt; 20% of Profit Returns</a:t>
            </a:r>
          </a:p>
        </p:txBody>
      </p:sp>
    </p:spTree>
    <p:extLst>
      <p:ext uri="{BB962C8B-B14F-4D97-AF65-F5344CB8AC3E}">
        <p14:creationId xmlns:p14="http://schemas.microsoft.com/office/powerpoint/2010/main" val="330875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E573-206B-4C8A-AEF3-A675610ADDD6}"/>
              </a:ext>
            </a:extLst>
          </p:cNvPr>
          <p:cNvSpPr>
            <a:spLocks noGrp="1"/>
          </p:cNvSpPr>
          <p:nvPr>
            <p:ph type="title"/>
          </p:nvPr>
        </p:nvSpPr>
        <p:spPr>
          <a:xfrm>
            <a:off x="152400" y="0"/>
            <a:ext cx="11515968" cy="6919913"/>
          </a:xfrm>
          <a:effectLst/>
        </p:spPr>
        <p:txBody>
          <a:bodyPr>
            <a:normAutofit/>
          </a:bodyPr>
          <a:lstStyle/>
          <a:p>
            <a:r>
              <a:rPr lang="en-US" b="1" dirty="0"/>
              <a:t>Yale Fishman, J.D.  </a:t>
            </a:r>
            <a:br>
              <a:rPr lang="en-US" b="1" dirty="0"/>
            </a:br>
            <a:r>
              <a:rPr lang="en-US" i="1" dirty="0"/>
              <a:t>Senior Fund Manager</a:t>
            </a:r>
            <a:br>
              <a:rPr lang="en-US" b="1" dirty="0"/>
            </a:br>
            <a:br>
              <a:rPr lang="en-US" b="1" dirty="0"/>
            </a:br>
            <a:br>
              <a:rPr lang="en-US" sz="2700" b="1" dirty="0"/>
            </a:br>
            <a:r>
              <a:rPr lang="en-US" sz="2200" i="1" cap="none" dirty="0"/>
              <a:t>Yale Fishman has over 30 years of experience leading and advising funds, institutions, &amp; high-net-worth investors on tax-advantaged investment structures and sophisticated estate &amp; income tax vehicles. CEO’s and Fortune 500 executives from the nation's most prestigious firms seek his expertise on the structuring of their business tax strategies, and he has counseled clients on transactions in excess of  $1 Billion dollars. Since 2005, he managed over $1.2 Billion dollars in assets, where he earned major returns for investors. Fishman has broken records as a successful real estate developer via his real estate investment company, Hamptons Luxury Estates. Now, Fishman brings his wealth of experience and proven success to The Prosperity Master Fund’s renowned management team. Mr. Fishman received his BA in Business Economics from Touro College and his Law Degree from Seton Hall Law School in the USA.  </a:t>
            </a:r>
            <a:endParaRPr lang="en-US" sz="2200" i="1" dirty="0"/>
          </a:p>
        </p:txBody>
      </p:sp>
      <p:pic>
        <p:nvPicPr>
          <p:cNvPr id="4" name="Picture 3">
            <a:extLst>
              <a:ext uri="{FF2B5EF4-FFF2-40B4-BE49-F238E27FC236}">
                <a16:creationId xmlns:a16="http://schemas.microsoft.com/office/drawing/2014/main" id="{5B69AD64-0BF6-41A5-B911-5B281952FDC9}"/>
              </a:ext>
            </a:extLst>
          </p:cNvPr>
          <p:cNvPicPr>
            <a:picLocks noChangeAspect="1"/>
          </p:cNvPicPr>
          <p:nvPr/>
        </p:nvPicPr>
        <p:blipFill>
          <a:blip r:embed="rId2"/>
          <a:stretch>
            <a:fillRect/>
          </a:stretch>
        </p:blipFill>
        <p:spPr>
          <a:xfrm>
            <a:off x="9692640" y="39757"/>
            <a:ext cx="2273281" cy="22217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337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890C-3930-455F-ABFF-E3F925F12754}"/>
              </a:ext>
            </a:extLst>
          </p:cNvPr>
          <p:cNvSpPr>
            <a:spLocks noGrp="1"/>
          </p:cNvSpPr>
          <p:nvPr>
            <p:ph type="title"/>
          </p:nvPr>
        </p:nvSpPr>
        <p:spPr>
          <a:xfrm>
            <a:off x="75862" y="505347"/>
            <a:ext cx="11809046" cy="6033728"/>
          </a:xfrm>
        </p:spPr>
        <p:txBody>
          <a:bodyPr>
            <a:normAutofit fontScale="90000"/>
          </a:bodyPr>
          <a:lstStyle/>
          <a:p>
            <a:r>
              <a:rPr lang="en-US" b="1" dirty="0"/>
              <a:t>Ariel Fishman, MBA; LA, LB, LSB</a:t>
            </a:r>
            <a:br>
              <a:rPr lang="en-US" b="1" dirty="0"/>
            </a:br>
            <a:r>
              <a:rPr lang="en-US" sz="3600" i="1" dirty="0">
                <a:latin typeface="+mj-lt"/>
              </a:rPr>
              <a:t>Digital Assets, Insurance, Real Estate, &amp; P.E.; Manager</a:t>
            </a:r>
            <a:br>
              <a:rPr lang="en-US" b="1" dirty="0"/>
            </a:br>
            <a:br>
              <a:rPr lang="en-US" b="1" dirty="0"/>
            </a:br>
            <a:br>
              <a:rPr lang="en-US" b="1" dirty="0"/>
            </a:br>
            <a:r>
              <a:rPr lang="en-US" sz="2200" i="1" cap="none" dirty="0"/>
              <a:t>Ariel Fishman served as an MBA Merit Scholar at Georgetown University’s McDonough School of Business in Washington D.C. At Georgetown, Fishman served as a member of the Graduate Investment Fund, the Entrepreneurship &amp; Venture Capital Group, &amp; the Real Estate Society among other university organizations. Fishman led his startup team to victory and won 1</a:t>
            </a:r>
            <a:r>
              <a:rPr lang="en-US" sz="2200" i="1" cap="none" baseline="30000" dirty="0"/>
              <a:t>st</a:t>
            </a:r>
            <a:r>
              <a:rPr lang="en-US" sz="2200" i="1" cap="none" dirty="0"/>
              <a:t> place in the Startup Factory Competition at Georgetown University in, 1</a:t>
            </a:r>
            <a:r>
              <a:rPr lang="en-US" sz="2200" i="1" cap="none" baseline="30000" dirty="0"/>
              <a:t>st</a:t>
            </a:r>
            <a:r>
              <a:rPr lang="en-US" sz="2200" i="1" cap="none" dirty="0"/>
              <a:t> place in the Wildcard Entrepreneurship Challenge, &amp; was a University-wide Finalist in the Leonsis Family Entrepreneurship Competition. Previously, Fishman attended Columbia University’s Leadership in Law program in NYC and graduated with bachelor’s degrees from both NIRC &amp; the University of the State of NY and MBA from Georgetown University. Additionally, Fishman represented the USA at the RoboCup Robotics Competition in Europe. Fishman served as co-founder of the Kindness Initiative and is a member of the National Ethics Association. Fishman specializes in digital assets, fintech, and cryptocurrency as well as insurance and real estate investment opportunities across the globe. Fishman has been featured in various business and tech-focused publications including Biz Journal, DC Inno, &amp; Technically DC. </a:t>
            </a:r>
            <a:endParaRPr lang="en-US" sz="2200" b="1" i="1" dirty="0"/>
          </a:p>
        </p:txBody>
      </p:sp>
      <p:pic>
        <p:nvPicPr>
          <p:cNvPr id="4" name="Picture 3">
            <a:extLst>
              <a:ext uri="{FF2B5EF4-FFF2-40B4-BE49-F238E27FC236}">
                <a16:creationId xmlns:a16="http://schemas.microsoft.com/office/drawing/2014/main" id="{99A2B9F6-31BE-47E4-BBDC-9101BC279987}"/>
              </a:ext>
            </a:extLst>
          </p:cNvPr>
          <p:cNvPicPr>
            <a:picLocks noChangeAspect="1"/>
          </p:cNvPicPr>
          <p:nvPr/>
        </p:nvPicPr>
        <p:blipFill>
          <a:blip r:embed="rId2"/>
          <a:srcRect t="556" b="556"/>
          <a:stretch/>
        </p:blipFill>
        <p:spPr>
          <a:xfrm>
            <a:off x="10227898" y="132139"/>
            <a:ext cx="1888240" cy="1727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235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890C-3930-455F-ABFF-E3F925F12754}"/>
              </a:ext>
            </a:extLst>
          </p:cNvPr>
          <p:cNvSpPr>
            <a:spLocks noGrp="1"/>
          </p:cNvSpPr>
          <p:nvPr>
            <p:ph type="title"/>
          </p:nvPr>
        </p:nvSpPr>
        <p:spPr>
          <a:xfrm>
            <a:off x="0" y="2089150"/>
            <a:ext cx="12144917" cy="5620216"/>
          </a:xfrm>
        </p:spPr>
        <p:txBody>
          <a:bodyPr>
            <a:normAutofit fontScale="90000"/>
          </a:bodyPr>
          <a:lstStyle/>
          <a:p>
            <a:br>
              <a:rPr lang="en-US" i="1" dirty="0"/>
            </a:br>
            <a:br>
              <a:rPr lang="en-US" b="1" dirty="0"/>
            </a:br>
            <a:br>
              <a:rPr lang="en-US" b="1" dirty="0"/>
            </a:br>
            <a:r>
              <a:rPr lang="en-US" sz="2200" i="1" dirty="0"/>
              <a:t>David Reidy is the founder and principal of JCAM, an asset management firm specializing in quantitative equity, derivative, and tail risk strategies established in 2019. David served as the Chief Investment Officer of The Parkridge Group and lead portfolio manager for the Dynamic Alpha Strategy. Since co-establishing the  Parkridge Group as an investment adviser. </a:t>
            </a:r>
            <a:br>
              <a:rPr lang="en-US" sz="2200" i="1" dirty="0"/>
            </a:br>
            <a:br>
              <a:rPr lang="en-US" sz="2200" i="1" dirty="0"/>
            </a:br>
            <a:r>
              <a:rPr lang="en-US" sz="2200" i="1" dirty="0"/>
              <a:t>in 2012, David has led the development and implementation of a multi asset class approach to alpha generation and risk management for retail and institutional investors. David has spent over 15 years in the finance industry, both on the sell and buy side. He is a board leader for an educational nonprofit in Maryland and is involved in national political advocacy on behalf of causes and constituencies he’s passionate about. He lives with his family in suburban Baltimore, MD.</a:t>
            </a:r>
            <a:br>
              <a:rPr lang="en-US" sz="2200" dirty="0"/>
            </a:br>
            <a:br>
              <a:rPr lang="en-US" b="1" dirty="0"/>
            </a:br>
            <a:br>
              <a:rPr lang="en-US" b="1" dirty="0"/>
            </a:br>
            <a:br>
              <a:rPr lang="en-US" b="1" dirty="0"/>
            </a:br>
            <a:br>
              <a:rPr lang="en-US" b="1" dirty="0"/>
            </a:br>
            <a:br>
              <a:rPr lang="en-US" b="1" cap="none" dirty="0"/>
            </a:br>
            <a:endParaRPr lang="en-US" sz="2700" b="1" i="1" dirty="0"/>
          </a:p>
        </p:txBody>
      </p:sp>
      <p:sp>
        <p:nvSpPr>
          <p:cNvPr id="5" name="TextBox 4">
            <a:extLst>
              <a:ext uri="{FF2B5EF4-FFF2-40B4-BE49-F238E27FC236}">
                <a16:creationId xmlns:a16="http://schemas.microsoft.com/office/drawing/2014/main" id="{30FBAA81-C0F9-845A-6DFF-565D452D3AE7}"/>
              </a:ext>
            </a:extLst>
          </p:cNvPr>
          <p:cNvSpPr txBox="1"/>
          <p:nvPr/>
        </p:nvSpPr>
        <p:spPr>
          <a:xfrm>
            <a:off x="46323" y="521877"/>
            <a:ext cx="10009334" cy="954107"/>
          </a:xfrm>
          <a:prstGeom prst="rect">
            <a:avLst/>
          </a:prstGeom>
          <a:noFill/>
        </p:spPr>
        <p:txBody>
          <a:bodyPr wrap="square" rtlCol="0">
            <a:spAutoFit/>
          </a:bodyPr>
          <a:lstStyle/>
          <a:p>
            <a:r>
              <a:rPr lang="en-US" sz="2800" dirty="0"/>
              <a:t>DAVID REIDY, Principal</a:t>
            </a:r>
            <a:r>
              <a:rPr lang="en-US" sz="2800" dirty="0">
                <a:latin typeface="+mj-lt"/>
              </a:rPr>
              <a:t>, Parkridge Group &amp; JCAM Dynamic Alpha</a:t>
            </a:r>
            <a:br>
              <a:rPr lang="en-US" sz="2800" b="1" dirty="0"/>
            </a:br>
            <a:r>
              <a:rPr lang="en-US" sz="2800" i="1" cap="all" dirty="0">
                <a:latin typeface="+mj-lt"/>
              </a:rPr>
              <a:t>Equities, Assets, &amp; markets; Manager</a:t>
            </a:r>
            <a:endParaRPr lang="en-US" sz="2800" cap="all" dirty="0">
              <a:latin typeface="+mj-lt"/>
            </a:endParaRPr>
          </a:p>
        </p:txBody>
      </p:sp>
      <p:pic>
        <p:nvPicPr>
          <p:cNvPr id="7" name="Picture 6">
            <a:extLst>
              <a:ext uri="{FF2B5EF4-FFF2-40B4-BE49-F238E27FC236}">
                <a16:creationId xmlns:a16="http://schemas.microsoft.com/office/drawing/2014/main" id="{466E80C6-418D-B055-A3F2-D56642104564}"/>
              </a:ext>
            </a:extLst>
          </p:cNvPr>
          <p:cNvPicPr>
            <a:picLocks noChangeAspect="1"/>
          </p:cNvPicPr>
          <p:nvPr/>
        </p:nvPicPr>
        <p:blipFill>
          <a:blip r:embed="rId2"/>
          <a:stretch>
            <a:fillRect/>
          </a:stretch>
        </p:blipFill>
        <p:spPr>
          <a:xfrm>
            <a:off x="10055657" y="134863"/>
            <a:ext cx="1938657" cy="2058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8475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890C-3930-455F-ABFF-E3F925F12754}"/>
              </a:ext>
            </a:extLst>
          </p:cNvPr>
          <p:cNvSpPr>
            <a:spLocks noGrp="1"/>
          </p:cNvSpPr>
          <p:nvPr>
            <p:ph type="title"/>
          </p:nvPr>
        </p:nvSpPr>
        <p:spPr>
          <a:xfrm>
            <a:off x="89210" y="713678"/>
            <a:ext cx="12102790" cy="7208148"/>
          </a:xfrm>
        </p:spPr>
        <p:txBody>
          <a:bodyPr>
            <a:normAutofit fontScale="90000"/>
          </a:bodyPr>
          <a:lstStyle/>
          <a:p>
            <a:r>
              <a:rPr lang="en-US" b="1" dirty="0"/>
              <a:t>Thomas S. Gallagher, Esq. </a:t>
            </a:r>
            <a:br>
              <a:rPr lang="en-US" b="1" dirty="0"/>
            </a:br>
            <a:r>
              <a:rPr lang="en-US" i="1" dirty="0"/>
              <a:t>General Counsel &amp; Chief Compliance Officer</a:t>
            </a:r>
            <a:br>
              <a:rPr lang="en-US" b="1" dirty="0"/>
            </a:br>
            <a:br>
              <a:rPr lang="en-US" sz="1800" b="1" i="1" dirty="0"/>
            </a:br>
            <a:r>
              <a:rPr lang="en-US" sz="1800" i="1" dirty="0"/>
              <a:t>Thomas S. Gallagher, Esq. focuses his practice on the representation of U.S. and offshore hedge, private equity and specialty finance funds, fintech and technology companies in corporate, securities and regulatory matters. He has represented a wide-range of private equity and hedge funds, both domestic and off-shore, engaged in, among other things, equity and debt investments, commercial and consumer lending, credit card, international trade finance and other receivable investments, equipment leasing, insurance products, commercial and residential real estate investments, energy (solar and other green energy investments as well as traditional oil and gas investment funds), and intangible assets, such as Intellectual property assets.</a:t>
            </a:r>
            <a:br>
              <a:rPr lang="en-US" sz="1800" i="1" dirty="0"/>
            </a:br>
            <a:br>
              <a:rPr lang="en-US" sz="1800" i="1" dirty="0"/>
            </a:br>
            <a:r>
              <a:rPr lang="en-US" sz="1800" i="1" dirty="0"/>
              <a:t>During the past ten years, Mr. Gallagher has been a partner in the New York office of several large prestigious national and international law firms, Dorsey &amp; Whitney LLP, Pepper Hamilton LLP and Baker Hostetler LLP.</a:t>
            </a:r>
            <a:br>
              <a:rPr lang="en-US" sz="1800" i="1" dirty="0"/>
            </a:br>
            <a:br>
              <a:rPr lang="en-US" sz="1800" i="1" dirty="0"/>
            </a:br>
            <a:r>
              <a:rPr lang="en-US" sz="1800" i="1" dirty="0"/>
              <a:t>In addition to being the General Counsel &amp; Chief Compliance officer, Mr. Gallagher currently serves as a member on the Board of an international technology and marketing company involved in 5G and IoT as well as cryptocurrency and blockchain. He is the principal of a financial and legal advisory firm and also serves as outside legal counsel and advisor to a diverse group of private equity companies and businesses involved in FinTech/consumer lending, oil and gas development and production, and machine learning. </a:t>
            </a:r>
            <a:br>
              <a:rPr lang="en-US" sz="1800" i="1" dirty="0"/>
            </a:br>
            <a:br>
              <a:rPr lang="en-US" sz="1800" i="1" dirty="0"/>
            </a:br>
            <a:r>
              <a:rPr lang="en-US" sz="1800" i="1" dirty="0"/>
              <a:t>Mr. Gallagher received his B.A. in political science from Penn State (summa cum laude) and his J.D. Degree from George Washington University’s national law center. He is a member of the New York, D.C., and Maryland bars.  </a:t>
            </a:r>
            <a:br>
              <a:rPr lang="en-US" sz="4000" dirty="0"/>
            </a:br>
            <a:r>
              <a:rPr lang="en-US" dirty="0"/>
              <a:t> </a:t>
            </a:r>
            <a:br>
              <a:rPr lang="en-US" dirty="0"/>
            </a:br>
            <a:br>
              <a:rPr lang="en-US" sz="2700" b="1" i="1" cap="none" dirty="0"/>
            </a:br>
            <a:endParaRPr lang="en-US" sz="2700" b="1" i="1" dirty="0"/>
          </a:p>
        </p:txBody>
      </p:sp>
      <p:pic>
        <p:nvPicPr>
          <p:cNvPr id="3" name="Picture 2">
            <a:extLst>
              <a:ext uri="{FF2B5EF4-FFF2-40B4-BE49-F238E27FC236}">
                <a16:creationId xmlns:a16="http://schemas.microsoft.com/office/drawing/2014/main" id="{1EFB371F-3E1A-493A-8906-AEC580F85630}"/>
              </a:ext>
            </a:extLst>
          </p:cNvPr>
          <p:cNvPicPr>
            <a:picLocks noChangeAspect="1"/>
          </p:cNvPicPr>
          <p:nvPr/>
        </p:nvPicPr>
        <p:blipFill>
          <a:blip r:embed="rId2"/>
          <a:stretch>
            <a:fillRect/>
          </a:stretch>
        </p:blipFill>
        <p:spPr>
          <a:xfrm>
            <a:off x="9862139" y="81813"/>
            <a:ext cx="2151441" cy="1788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087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F4C3-6CC8-4DCC-8EDF-9BF96ACAD3B4}"/>
              </a:ext>
            </a:extLst>
          </p:cNvPr>
          <p:cNvSpPr>
            <a:spLocks noGrp="1"/>
          </p:cNvSpPr>
          <p:nvPr>
            <p:ph type="title"/>
          </p:nvPr>
        </p:nvSpPr>
        <p:spPr>
          <a:xfrm>
            <a:off x="182880" y="57151"/>
            <a:ext cx="10634347" cy="1208942"/>
          </a:xfrm>
        </p:spPr>
        <p:txBody>
          <a:bodyPr/>
          <a:lstStyle/>
          <a:p>
            <a:r>
              <a:rPr lang="en-US" b="1" dirty="0"/>
              <a:t>Contact Us</a:t>
            </a:r>
          </a:p>
        </p:txBody>
      </p:sp>
      <p:sp>
        <p:nvSpPr>
          <p:cNvPr id="3" name="Content Placeholder 2">
            <a:extLst>
              <a:ext uri="{FF2B5EF4-FFF2-40B4-BE49-F238E27FC236}">
                <a16:creationId xmlns:a16="http://schemas.microsoft.com/office/drawing/2014/main" id="{B02BDDB4-3385-4A57-B072-0A4CB294402D}"/>
              </a:ext>
            </a:extLst>
          </p:cNvPr>
          <p:cNvSpPr>
            <a:spLocks noGrp="1"/>
          </p:cNvSpPr>
          <p:nvPr>
            <p:ph idx="1"/>
          </p:nvPr>
        </p:nvSpPr>
        <p:spPr>
          <a:xfrm>
            <a:off x="142735" y="1315843"/>
            <a:ext cx="11302877" cy="6017199"/>
          </a:xfrm>
        </p:spPr>
        <p:txBody>
          <a:bodyPr>
            <a:normAutofit fontScale="25000" lnSpcReduction="20000"/>
          </a:bodyPr>
          <a:lstStyle/>
          <a:p>
            <a:pPr marL="0" indent="0">
              <a:buNone/>
            </a:pPr>
            <a:endParaRPr lang="en-US" sz="3200" b="1" u="sng" dirty="0"/>
          </a:p>
          <a:p>
            <a:pPr marL="0" indent="0">
              <a:buNone/>
            </a:pPr>
            <a:r>
              <a:rPr lang="en-US" sz="8000" b="1" i="1" dirty="0"/>
              <a:t>The Prosperity Master Fund</a:t>
            </a:r>
          </a:p>
          <a:p>
            <a:pPr marL="0" indent="0">
              <a:buNone/>
            </a:pPr>
            <a:r>
              <a:rPr lang="en-US" sz="8000" b="1" i="1" dirty="0"/>
              <a:t>Equities. Real Estate. Digital Assets. Private Equity. Insurance. Energy. </a:t>
            </a:r>
          </a:p>
          <a:p>
            <a:pPr marL="0" indent="0">
              <a:buNone/>
            </a:pPr>
            <a:endParaRPr lang="en-US" sz="8000" b="1" i="1" dirty="0"/>
          </a:p>
          <a:p>
            <a:pPr marL="0" indent="0">
              <a:buNone/>
            </a:pPr>
            <a:r>
              <a:rPr lang="en-US" sz="8000" i="1" dirty="0"/>
              <a:t>Fund Name: Prosperity Fund, LLC </a:t>
            </a:r>
          </a:p>
          <a:p>
            <a:pPr marL="0" indent="0">
              <a:buNone/>
            </a:pPr>
            <a:r>
              <a:rPr lang="en-US" sz="8000" i="1" dirty="0"/>
              <a:t>Fund Manager: Prosperity Fund Management, LLC</a:t>
            </a:r>
          </a:p>
          <a:p>
            <a:pPr marL="0" indent="0">
              <a:buNone/>
            </a:pPr>
            <a:r>
              <a:rPr lang="en-US" sz="8000" i="1" dirty="0"/>
              <a:t>Email: </a:t>
            </a:r>
            <a:r>
              <a:rPr lang="en-US" sz="8000" i="1" dirty="0">
                <a:hlinkClick r:id="rId2"/>
              </a:rPr>
              <a:t>ProsperityMasterFund@gmail.com</a:t>
            </a:r>
            <a:r>
              <a:rPr lang="en-US" sz="8000" i="1" dirty="0"/>
              <a:t> </a:t>
            </a:r>
          </a:p>
          <a:p>
            <a:pPr marL="0" indent="0">
              <a:buNone/>
            </a:pPr>
            <a:r>
              <a:rPr lang="en-US" sz="8000" i="1" dirty="0"/>
              <a:t>Office: 516 374 0350</a:t>
            </a:r>
          </a:p>
          <a:p>
            <a:pPr marL="0" indent="0">
              <a:buNone/>
            </a:pPr>
            <a:endParaRPr lang="en-US" sz="8000" i="1" dirty="0"/>
          </a:p>
          <a:p>
            <a:pPr marL="0" indent="0">
              <a:buNone/>
            </a:pPr>
            <a:r>
              <a:rPr lang="en-US" sz="8000" i="1" dirty="0"/>
              <a:t>Executive Team: </a:t>
            </a:r>
          </a:p>
          <a:p>
            <a:pPr marL="0" indent="0">
              <a:buNone/>
            </a:pPr>
            <a:r>
              <a:rPr lang="en-US" sz="8000" i="1" dirty="0">
                <a:latin typeface="+mj-lt"/>
              </a:rPr>
              <a:t>Yale Fishman, J.D.; Senior Fund Manager </a:t>
            </a:r>
          </a:p>
          <a:p>
            <a:pPr marL="0" indent="0">
              <a:buNone/>
            </a:pPr>
            <a:r>
              <a:rPr lang="en-US" sz="8000" i="1" dirty="0">
                <a:latin typeface="+mj-lt"/>
              </a:rPr>
              <a:t>Ariel Fishman, MBA; LA, LB, LSB; Digital Assets, Insurance, Real Estate, &amp; Private Equity; Manager</a:t>
            </a:r>
          </a:p>
          <a:p>
            <a:pPr marL="0" indent="0">
              <a:buNone/>
            </a:pPr>
            <a:r>
              <a:rPr lang="en-US" sz="8000" i="1" dirty="0">
                <a:latin typeface="+mj-lt"/>
              </a:rPr>
              <a:t>David Riedy, Parkridge Group &amp; JCAM Dynamic Alpha Strategy; Equities, Assets, &amp; Markets; Manager </a:t>
            </a:r>
          </a:p>
          <a:p>
            <a:pPr marL="0" indent="0">
              <a:buNone/>
            </a:pPr>
            <a:r>
              <a:rPr lang="en-US" sz="8000" i="1" dirty="0">
                <a:latin typeface="+mj-lt"/>
              </a:rPr>
              <a:t>Thomas S. Gallagher, ESQ.; General Counsel; Chief Compliance Officer</a:t>
            </a:r>
          </a:p>
          <a:p>
            <a:pPr marL="0" indent="0">
              <a:buNone/>
            </a:pPr>
            <a:endParaRPr lang="en-US" sz="8000" i="1" dirty="0">
              <a:latin typeface="+mj-lt"/>
            </a:endParaRPr>
          </a:p>
          <a:p>
            <a:pPr marL="0" indent="0">
              <a:buNone/>
            </a:pPr>
            <a:endParaRPr lang="en-US" sz="8000" i="1" dirty="0"/>
          </a:p>
          <a:p>
            <a:pPr marL="0" indent="0">
              <a:buNone/>
            </a:pPr>
            <a:endParaRPr lang="en-US" i="1" dirty="0"/>
          </a:p>
          <a:p>
            <a:pPr marL="0" indent="0">
              <a:buNone/>
            </a:pPr>
            <a:endParaRPr lang="en-US" sz="800" i="1" dirty="0"/>
          </a:p>
          <a:p>
            <a:pPr marL="0" indent="0">
              <a:buNone/>
            </a:pPr>
            <a:endParaRPr lang="en-US" sz="800" i="1" dirty="0"/>
          </a:p>
          <a:p>
            <a:pPr marL="0" indent="0">
              <a:buNone/>
            </a:pPr>
            <a:endParaRPr lang="en-US" sz="800" i="1"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2BCDFD9-5B4C-4FBD-98E1-3EDCE77D8D9D}"/>
              </a:ext>
            </a:extLst>
          </p:cNvPr>
          <p:cNvSpPr txBox="1"/>
          <p:nvPr/>
        </p:nvSpPr>
        <p:spPr>
          <a:xfrm>
            <a:off x="59532" y="5986303"/>
            <a:ext cx="12120561" cy="646331"/>
          </a:xfrm>
          <a:prstGeom prst="rect">
            <a:avLst/>
          </a:prstGeom>
          <a:noFill/>
        </p:spPr>
        <p:txBody>
          <a:bodyPr wrap="square" rtlCol="0">
            <a:spAutoFit/>
          </a:bodyPr>
          <a:lstStyle/>
          <a:p>
            <a:endParaRPr lang="en-US" i="1" dirty="0"/>
          </a:p>
          <a:p>
            <a:endParaRPr lang="en-US" dirty="0"/>
          </a:p>
        </p:txBody>
      </p:sp>
    </p:spTree>
    <p:extLst>
      <p:ext uri="{BB962C8B-B14F-4D97-AF65-F5344CB8AC3E}">
        <p14:creationId xmlns:p14="http://schemas.microsoft.com/office/powerpoint/2010/main" val="3532673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F4C3-6CC8-4DCC-8EDF-9BF96ACAD3B4}"/>
              </a:ext>
            </a:extLst>
          </p:cNvPr>
          <p:cNvSpPr>
            <a:spLocks noGrp="1"/>
          </p:cNvSpPr>
          <p:nvPr>
            <p:ph type="title"/>
          </p:nvPr>
        </p:nvSpPr>
        <p:spPr>
          <a:xfrm>
            <a:off x="0" y="57151"/>
            <a:ext cx="10817227" cy="1208942"/>
          </a:xfrm>
        </p:spPr>
        <p:txBody>
          <a:bodyPr/>
          <a:lstStyle/>
          <a:p>
            <a:r>
              <a:rPr lang="en-US" b="1" dirty="0"/>
              <a:t>   DISCLAIMER: </a:t>
            </a:r>
          </a:p>
        </p:txBody>
      </p:sp>
      <p:sp>
        <p:nvSpPr>
          <p:cNvPr id="3" name="Content Placeholder 2">
            <a:extLst>
              <a:ext uri="{FF2B5EF4-FFF2-40B4-BE49-F238E27FC236}">
                <a16:creationId xmlns:a16="http://schemas.microsoft.com/office/drawing/2014/main" id="{B02BDDB4-3385-4A57-B072-0A4CB294402D}"/>
              </a:ext>
            </a:extLst>
          </p:cNvPr>
          <p:cNvSpPr>
            <a:spLocks noGrp="1"/>
          </p:cNvSpPr>
          <p:nvPr>
            <p:ph idx="1"/>
          </p:nvPr>
        </p:nvSpPr>
        <p:spPr>
          <a:xfrm>
            <a:off x="361299" y="1449659"/>
            <a:ext cx="10455928" cy="5575610"/>
          </a:xfrm>
        </p:spPr>
        <p:txBody>
          <a:bodyPr>
            <a:normAutofit fontScale="92500" lnSpcReduction="20000"/>
          </a:bodyPr>
          <a:lstStyle/>
          <a:p>
            <a:pPr marL="0" indent="0">
              <a:buNone/>
            </a:pPr>
            <a:endParaRPr lang="en-US" sz="2000" i="1" dirty="0">
              <a:latin typeface="+mj-lt"/>
            </a:endParaRPr>
          </a:p>
          <a:p>
            <a:pPr marL="0" indent="0">
              <a:buNone/>
            </a:pPr>
            <a:endParaRPr lang="en-US" sz="2000" i="1" dirty="0">
              <a:latin typeface="+mj-lt"/>
            </a:endParaRPr>
          </a:p>
          <a:p>
            <a:pPr marL="0" indent="0">
              <a:buNone/>
            </a:pPr>
            <a:endParaRPr lang="en-US" sz="2000" i="1" dirty="0">
              <a:latin typeface="+mj-lt"/>
            </a:endParaRPr>
          </a:p>
          <a:p>
            <a:pPr marL="0" indent="0">
              <a:buNone/>
            </a:pPr>
            <a:endParaRPr lang="en-US" sz="2000" i="1" dirty="0">
              <a:latin typeface="+mj-lt"/>
            </a:endParaRPr>
          </a:p>
          <a:p>
            <a:pPr marL="0" indent="0">
              <a:buNone/>
            </a:pPr>
            <a:r>
              <a:rPr lang="en-US" sz="2800" i="1" dirty="0">
                <a:latin typeface="+mj-lt"/>
              </a:rPr>
              <a:t>This Presentation has been prepared solely for information purposes.  It is not an offer to sell or a solicitation of an offer to buy securities.  The securities described in this Presentation have not been registered under any federal or state securities laws or examined or passed upon by the Securities and Exchange Commission or any state regulatory authority.  There are various risks associated with this &amp; similar investments.  Anyone interested in this investment opportunity should consult with their own independent financial, tax, legal, or other advisors before committing to an investment.  No such advice is being provided herein.  This Presentation &amp; the investment described herein are subject to change without notification.  The definitive terms of such investment will only be set forth in an Offering Memorandum &amp; the accompanying investment documents.</a:t>
            </a:r>
          </a:p>
          <a:p>
            <a:pPr marL="0" indent="0">
              <a:buNone/>
            </a:pPr>
            <a:endParaRPr lang="en-US" sz="2000" i="1" dirty="0">
              <a:latin typeface="+mj-lt"/>
            </a:endParaRPr>
          </a:p>
          <a:p>
            <a:pPr marL="0" indent="0">
              <a:buNone/>
            </a:pPr>
            <a:endParaRPr lang="en-US" sz="2000" i="1" dirty="0">
              <a:latin typeface="+mj-lt"/>
            </a:endParaRPr>
          </a:p>
          <a:p>
            <a:pPr marL="0" indent="0">
              <a:buNone/>
            </a:pPr>
            <a:endParaRPr lang="en-US" i="1" dirty="0"/>
          </a:p>
          <a:p>
            <a:pPr marL="0" indent="0">
              <a:buNone/>
            </a:pPr>
            <a:endParaRPr lang="en-US" i="1" dirty="0"/>
          </a:p>
          <a:p>
            <a:pPr marL="0" indent="0">
              <a:buNone/>
            </a:pPr>
            <a:endParaRPr lang="en-US" sz="800" i="1" dirty="0"/>
          </a:p>
          <a:p>
            <a:pPr marL="0" indent="0">
              <a:buNone/>
            </a:pPr>
            <a:endParaRPr lang="en-US" sz="800" i="1" dirty="0"/>
          </a:p>
          <a:p>
            <a:pPr marL="0" indent="0">
              <a:buNone/>
            </a:pPr>
            <a:endParaRPr lang="en-US" sz="800" i="1"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2BCDFD9-5B4C-4FBD-98E1-3EDCE77D8D9D}"/>
              </a:ext>
            </a:extLst>
          </p:cNvPr>
          <p:cNvSpPr txBox="1"/>
          <p:nvPr/>
        </p:nvSpPr>
        <p:spPr>
          <a:xfrm>
            <a:off x="59532" y="5986303"/>
            <a:ext cx="12120561" cy="646331"/>
          </a:xfrm>
          <a:prstGeom prst="rect">
            <a:avLst/>
          </a:prstGeom>
          <a:noFill/>
        </p:spPr>
        <p:txBody>
          <a:bodyPr wrap="square" rtlCol="0">
            <a:spAutoFit/>
          </a:bodyPr>
          <a:lstStyle/>
          <a:p>
            <a:endParaRPr lang="en-US" i="1" dirty="0"/>
          </a:p>
          <a:p>
            <a:endParaRPr lang="en-US" dirty="0"/>
          </a:p>
        </p:txBody>
      </p:sp>
    </p:spTree>
    <p:extLst>
      <p:ext uri="{BB962C8B-B14F-4D97-AF65-F5344CB8AC3E}">
        <p14:creationId xmlns:p14="http://schemas.microsoft.com/office/powerpoint/2010/main" val="287265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01B8-D75D-479E-98A6-FCB0AA230596}"/>
              </a:ext>
            </a:extLst>
          </p:cNvPr>
          <p:cNvSpPr>
            <a:spLocks noGrp="1"/>
          </p:cNvSpPr>
          <p:nvPr>
            <p:ph type="title"/>
          </p:nvPr>
        </p:nvSpPr>
        <p:spPr>
          <a:xfrm>
            <a:off x="437846" y="277257"/>
            <a:ext cx="9825735" cy="1453363"/>
          </a:xfrm>
        </p:spPr>
        <p:txBody>
          <a:bodyPr>
            <a:normAutofit/>
          </a:bodyPr>
          <a:lstStyle/>
          <a:p>
            <a:pPr>
              <a:lnSpc>
                <a:spcPct val="90000"/>
              </a:lnSpc>
            </a:pPr>
            <a:r>
              <a:rPr lang="en-US" sz="2800" dirty="0"/>
              <a:t>THE PROSPERITY MASTER FUND: OVERVIEW OF ASSET CLASSES: </a:t>
            </a:r>
            <a:br>
              <a:rPr lang="en-US" sz="2800" dirty="0"/>
            </a:br>
            <a:endParaRPr lang="en-US" sz="2800" dirty="0"/>
          </a:p>
        </p:txBody>
      </p:sp>
      <p:graphicFrame>
        <p:nvGraphicFramePr>
          <p:cNvPr id="4" name="Content Placeholder 3">
            <a:extLst>
              <a:ext uri="{FF2B5EF4-FFF2-40B4-BE49-F238E27FC236}">
                <a16:creationId xmlns:a16="http://schemas.microsoft.com/office/drawing/2014/main" id="{015159F4-CEB6-01D7-A2F2-F0B196761158}"/>
              </a:ext>
            </a:extLst>
          </p:cNvPr>
          <p:cNvGraphicFramePr>
            <a:graphicFrameLocks noGrp="1"/>
          </p:cNvGraphicFramePr>
          <p:nvPr>
            <p:ph idx="1"/>
            <p:extLst>
              <p:ext uri="{D42A27DB-BD31-4B8C-83A1-F6EECF244321}">
                <p14:modId xmlns:p14="http://schemas.microsoft.com/office/powerpoint/2010/main" val="1096251744"/>
              </p:ext>
            </p:extLst>
          </p:nvPr>
        </p:nvGraphicFramePr>
        <p:xfrm>
          <a:off x="110836" y="1831929"/>
          <a:ext cx="4002936" cy="363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75AE0CD-BADD-8D26-C43B-77CDF0D42D3E}"/>
              </a:ext>
            </a:extLst>
          </p:cNvPr>
          <p:cNvSpPr txBox="1"/>
          <p:nvPr/>
        </p:nvSpPr>
        <p:spPr>
          <a:xfrm>
            <a:off x="4290291" y="1916545"/>
            <a:ext cx="7790873" cy="3338735"/>
          </a:xfrm>
          <a:prstGeom prst="rect">
            <a:avLst/>
          </a:prstGeom>
          <a:noFill/>
        </p:spPr>
        <p:txBody>
          <a:bodyPr wrap="square" rtlCol="0">
            <a:spAutoFit/>
          </a:bodyPr>
          <a:lstStyle/>
          <a:p>
            <a:pPr marL="342900" indent="-342900">
              <a:lnSpc>
                <a:spcPct val="200000"/>
              </a:lnSpc>
              <a:buAutoNum type="arabicPeriod"/>
            </a:pPr>
            <a:r>
              <a:rPr lang="en-US" dirty="0">
                <a:latin typeface="+mj-lt"/>
              </a:rPr>
              <a:t>Equities: Stocks, Bonds, &amp; Traditional Markets</a:t>
            </a:r>
          </a:p>
          <a:p>
            <a:pPr marL="342900" indent="-342900">
              <a:lnSpc>
                <a:spcPct val="200000"/>
              </a:lnSpc>
              <a:buAutoNum type="arabicPeriod"/>
            </a:pPr>
            <a:r>
              <a:rPr lang="en-US" dirty="0">
                <a:latin typeface="+mj-lt"/>
              </a:rPr>
              <a:t>Real Estate: Income Producing Assets, Including Multifamily, Office, &amp; Storage</a:t>
            </a:r>
          </a:p>
          <a:p>
            <a:pPr marL="342900" indent="-342900">
              <a:lnSpc>
                <a:spcPct val="200000"/>
              </a:lnSpc>
              <a:buAutoNum type="arabicPeriod"/>
            </a:pPr>
            <a:r>
              <a:rPr lang="en-US" dirty="0">
                <a:latin typeface="+mj-lt"/>
              </a:rPr>
              <a:t>Digital Assets: FinTech, Cryptocurrency, Blockchain, &amp; Distributed Ledger Tech</a:t>
            </a:r>
          </a:p>
          <a:p>
            <a:pPr marL="342900" indent="-342900">
              <a:lnSpc>
                <a:spcPct val="200000"/>
              </a:lnSpc>
              <a:buFontTx/>
              <a:buAutoNum type="arabicPeriod"/>
            </a:pPr>
            <a:r>
              <a:rPr lang="en-US" dirty="0">
                <a:latin typeface="+mj-lt"/>
              </a:rPr>
              <a:t>Private Equity Investment Assets</a:t>
            </a:r>
          </a:p>
          <a:p>
            <a:pPr marL="342900" indent="-342900">
              <a:lnSpc>
                <a:spcPct val="200000"/>
              </a:lnSpc>
              <a:buAutoNum type="arabicPeriod"/>
            </a:pPr>
            <a:r>
              <a:rPr lang="en-US" dirty="0">
                <a:latin typeface="+mj-lt"/>
              </a:rPr>
              <a:t>Insurance Investment Assets: Life Settlements and Premium Finance</a:t>
            </a:r>
          </a:p>
          <a:p>
            <a:pPr marL="342900" indent="-342900">
              <a:lnSpc>
                <a:spcPct val="200000"/>
              </a:lnSpc>
              <a:buAutoNum type="arabicPeriod"/>
            </a:pPr>
            <a:r>
              <a:rPr lang="en-US" dirty="0">
                <a:latin typeface="+mj-lt"/>
              </a:rPr>
              <a:t>Energy: Maximization of Natural Resources &amp; Alternative Technologies </a:t>
            </a:r>
          </a:p>
        </p:txBody>
      </p:sp>
    </p:spTree>
    <p:extLst>
      <p:ext uri="{BB962C8B-B14F-4D97-AF65-F5344CB8AC3E}">
        <p14:creationId xmlns:p14="http://schemas.microsoft.com/office/powerpoint/2010/main" val="243931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197470" y="-295759"/>
            <a:ext cx="10537308" cy="1581537"/>
          </a:xfrm>
        </p:spPr>
        <p:txBody>
          <a:bodyPr/>
          <a:lstStyle/>
          <a:p>
            <a:r>
              <a:rPr lang="en-US" b="1" dirty="0"/>
              <a:t>The Prosperity Master Fund’s Growth Potential: </a:t>
            </a:r>
          </a:p>
        </p:txBody>
      </p:sp>
      <p:pic>
        <p:nvPicPr>
          <p:cNvPr id="15" name="Content Placeholder 14" descr="A close up of a sign&#10;&#10;Description automatically generated">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877546" y="2040506"/>
            <a:ext cx="4126880" cy="2908041"/>
          </a:xfrm>
        </p:spPr>
      </p:pic>
      <p:sp>
        <p:nvSpPr>
          <p:cNvPr id="16" name="TextBox 15">
            <a:extLst>
              <a:ext uri="{FF2B5EF4-FFF2-40B4-BE49-F238E27FC236}">
                <a16:creationId xmlns:a16="http://schemas.microsoft.com/office/drawing/2014/main" id="{31497223-0624-4372-844D-8251F6ABF8E9}"/>
              </a:ext>
            </a:extLst>
          </p:cNvPr>
          <p:cNvSpPr txBox="1"/>
          <p:nvPr/>
        </p:nvSpPr>
        <p:spPr>
          <a:xfrm>
            <a:off x="111745" y="1155425"/>
            <a:ext cx="7841630" cy="4985980"/>
          </a:xfrm>
          <a:prstGeom prst="rect">
            <a:avLst/>
          </a:prstGeom>
          <a:noFill/>
        </p:spPr>
        <p:txBody>
          <a:bodyPr wrap="square" rtlCol="0">
            <a:spAutoFit/>
          </a:bodyPr>
          <a:lstStyle/>
          <a:p>
            <a:endParaRPr lang="en-US" dirty="0"/>
          </a:p>
          <a:p>
            <a:r>
              <a:rPr lang="en-US" sz="2000" dirty="0">
                <a:latin typeface="+mj-lt"/>
              </a:rPr>
              <a:t>The Prosperity Master Fund provides access to unique investment opportunities that will maximize returns for investors in a variety of emerging and traditional multi-trillion-dollar asset classes, including Equities, Real Estate, Digital Assets, Insurance Investments, Energy, and Other Key Private Equity Investments. </a:t>
            </a:r>
          </a:p>
          <a:p>
            <a:endParaRPr lang="en-US" sz="2000" dirty="0">
              <a:latin typeface="+mj-lt"/>
            </a:endParaRPr>
          </a:p>
          <a:p>
            <a:r>
              <a:rPr lang="en-US" sz="2000" dirty="0">
                <a:latin typeface="+mj-lt"/>
              </a:rPr>
              <a:t>Investors will have the opportunity to invest in the select investment categories above or in a basket of these asset classes together. </a:t>
            </a:r>
          </a:p>
          <a:p>
            <a:endParaRPr lang="en-US" sz="2000" dirty="0">
              <a:latin typeface="+mj-lt"/>
            </a:endParaRPr>
          </a:p>
          <a:p>
            <a:r>
              <a:rPr lang="en-US" sz="2000" dirty="0">
                <a:latin typeface="+mj-lt"/>
              </a:rPr>
              <a:t>Our Fund will be available to funds, institutions, endowments, companies, private family offices, &amp; other accredited investors. We will provide our investors with competitive returns and diversification at the frontier of emerging technologies and cutting-edge investment assets. </a:t>
            </a:r>
          </a:p>
          <a:p>
            <a:endParaRPr lang="en-US" sz="2000" dirty="0"/>
          </a:p>
          <a:p>
            <a:endParaRPr lang="en-US" sz="2000" dirty="0"/>
          </a:p>
        </p:txBody>
      </p:sp>
    </p:spTree>
    <p:extLst>
      <p:ext uri="{BB962C8B-B14F-4D97-AF65-F5344CB8AC3E}">
        <p14:creationId xmlns:p14="http://schemas.microsoft.com/office/powerpoint/2010/main" val="408688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701354" y="1253398"/>
            <a:ext cx="7399950" cy="5901224"/>
          </a:xfrm>
        </p:spPr>
        <p:txBody>
          <a:bodyPr vert="horz" lIns="91440" tIns="45720" rIns="91440" bIns="45720" rtlCol="0" anchor="ctr">
            <a:normAutofit fontScale="90000"/>
          </a:bodyPr>
          <a:lstStyle/>
          <a:p>
            <a:pPr>
              <a:lnSpc>
                <a:spcPct val="90000"/>
              </a:lnSpc>
            </a:pPr>
            <a:r>
              <a:rPr lang="en-US" b="1" dirty="0"/>
              <a:t>1. </a:t>
            </a:r>
            <a:r>
              <a:rPr lang="en-US" sz="3100" b="1" dirty="0"/>
              <a:t>Equities &amp; Traditional Assets: </a:t>
            </a:r>
            <a:br>
              <a:rPr lang="en-US" sz="3100" b="1" dirty="0"/>
            </a:br>
            <a:br>
              <a:rPr lang="en-US" sz="3100" b="1" dirty="0"/>
            </a:br>
            <a:r>
              <a:rPr lang="en-US" sz="1800" b="1" u="sng" dirty="0"/>
              <a:t>Type: </a:t>
            </a:r>
            <a:r>
              <a:rPr lang="en-US" sz="1800" dirty="0"/>
              <a:t>US Equities, ADRs, Western European Equities, Listed Options, Fixed Income, Preferred Securities, Cash</a:t>
            </a:r>
            <a:br>
              <a:rPr lang="en-US" sz="1800" dirty="0"/>
            </a:br>
            <a:br>
              <a:rPr lang="en-US" sz="1800" b="1" dirty="0"/>
            </a:br>
            <a:r>
              <a:rPr lang="en-US" sz="1800" b="1" u="sng" dirty="0"/>
              <a:t>Method: </a:t>
            </a:r>
            <a:r>
              <a:rPr lang="en-US" sz="1800" dirty="0"/>
              <a:t>rigorous quantitative and qualitative research, combined with replicable trading algorithms, to strive to generate consistent alpha.</a:t>
            </a:r>
            <a:br>
              <a:rPr lang="en-US" sz="1800" dirty="0"/>
            </a:br>
            <a:br>
              <a:rPr lang="en-US" sz="1800" dirty="0"/>
            </a:br>
            <a:r>
              <a:rPr lang="en-US" sz="1800" dirty="0"/>
              <a:t>Management constructs a long-focused equity portfolio with exposure to a variety of opportunities. Equity exposure is complimented by our proprietary Variance Swap Process, which generates asymmetrical cash flow throughout market conditions and ideally accelerates the growth of the equity portfolio. Our guiding philosophy is that risk parity is most impactful when it consists of exposure to different investment processes, not just asset classes. </a:t>
            </a:r>
            <a:br>
              <a:rPr lang="en-US" sz="1800" dirty="0"/>
            </a:br>
            <a:br>
              <a:rPr lang="en-US" sz="1800" dirty="0"/>
            </a:br>
            <a:r>
              <a:rPr lang="en-US" sz="1800" dirty="0"/>
              <a:t>Since 2018, management has delivered consistent returns that exceed the risk adjusted returns of our equity benchmarks. </a:t>
            </a:r>
            <a:br>
              <a:rPr lang="en-US" sz="1800" dirty="0"/>
            </a:br>
            <a:br>
              <a:rPr lang="en-US" sz="1800" dirty="0"/>
            </a:br>
            <a:r>
              <a:rPr lang="en-US" sz="2200" b="1" u="sng" dirty="0"/>
              <a:t>Historical Record: </a:t>
            </a:r>
            <a:br>
              <a:rPr lang="en-US" sz="2200" b="1" dirty="0"/>
            </a:br>
            <a:r>
              <a:rPr lang="en-US" sz="2200" b="1" dirty="0"/>
              <a:t>Annualized Return Since 2018: 16.32%</a:t>
            </a:r>
            <a:br>
              <a:rPr lang="en-US" sz="2200" b="1" dirty="0"/>
            </a:br>
            <a:r>
              <a:rPr lang="en-US" sz="2200" b="1" dirty="0"/>
              <a:t>Risk Standard Deviation: 4.41%</a:t>
            </a:r>
            <a:br>
              <a:rPr lang="en-US" sz="1800" b="1" dirty="0"/>
            </a:br>
            <a:br>
              <a:rPr lang="en-US" sz="1800" b="1" dirty="0"/>
            </a:br>
            <a:br>
              <a:rPr lang="en-US" b="1" dirty="0"/>
            </a:br>
            <a:br>
              <a:rPr lang="en-US" b="1" dirty="0"/>
            </a:br>
            <a:endParaRPr lang="en-US" b="1" dirty="0"/>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l="20356" r="20356"/>
          <a:stretch/>
        </p:blipFill>
        <p:spPr>
          <a:xfrm>
            <a:off x="20" y="9895"/>
            <a:ext cx="4589822"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
        <p:nvSpPr>
          <p:cNvPr id="3" name="TextBox 2">
            <a:extLst>
              <a:ext uri="{FF2B5EF4-FFF2-40B4-BE49-F238E27FC236}">
                <a16:creationId xmlns:a16="http://schemas.microsoft.com/office/drawing/2014/main" id="{16DC46A2-A992-C735-7C20-77F9B9CE8276}"/>
              </a:ext>
            </a:extLst>
          </p:cNvPr>
          <p:cNvSpPr txBox="1"/>
          <p:nvPr/>
        </p:nvSpPr>
        <p:spPr>
          <a:xfrm>
            <a:off x="20" y="6858975"/>
            <a:ext cx="6095980" cy="230832"/>
          </a:xfrm>
          <a:prstGeom prst="rect">
            <a:avLst/>
          </a:prstGeom>
          <a:noFill/>
        </p:spPr>
        <p:txBody>
          <a:bodyPr wrap="square" rtlCol="0">
            <a:spAutoFit/>
          </a:bodyPr>
          <a:lstStyle/>
          <a:p>
            <a:r>
              <a:rPr lang="en-US" sz="900" dirty="0">
                <a:hlinkClick r:id="rId5" tooltip="https://www.flickr.com/photos/quoteinspector/41296772825"/>
              </a:rPr>
              <a:t>This Photo</a:t>
            </a:r>
            <a:r>
              <a:rPr lang="en-US" sz="900" dirty="0"/>
              <a:t> by Unknown Author is licensed under </a:t>
            </a:r>
            <a:r>
              <a:rPr lang="en-US" sz="900" dirty="0">
                <a:hlinkClick r:id="rId6" tooltip="https://creativecommons.org/licenses/by-nd/3.0/"/>
              </a:rPr>
              <a:t>CC BY-ND</a:t>
            </a:r>
            <a:endParaRPr lang="en-US" sz="900" dirty="0"/>
          </a:p>
        </p:txBody>
      </p:sp>
    </p:spTree>
    <p:extLst>
      <p:ext uri="{BB962C8B-B14F-4D97-AF65-F5344CB8AC3E}">
        <p14:creationId xmlns:p14="http://schemas.microsoft.com/office/powerpoint/2010/main" val="176934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893154" y="1757431"/>
            <a:ext cx="7298823" cy="5276757"/>
          </a:xfrm>
        </p:spPr>
        <p:txBody>
          <a:bodyPr vert="horz" lIns="91440" tIns="45720" rIns="91440" bIns="45720" rtlCol="0" anchor="ctr">
            <a:normAutofit fontScale="90000"/>
          </a:bodyPr>
          <a:lstStyle/>
          <a:p>
            <a:pPr>
              <a:lnSpc>
                <a:spcPct val="90000"/>
              </a:lnSpc>
            </a:pPr>
            <a:r>
              <a:rPr lang="en-US" b="1" dirty="0"/>
              <a:t>2. Real estate</a:t>
            </a:r>
            <a:br>
              <a:rPr lang="en-US" b="1" dirty="0"/>
            </a:br>
            <a:br>
              <a:rPr lang="en-US" sz="2400" b="1" u="sng" dirty="0"/>
            </a:br>
            <a:r>
              <a:rPr lang="en-US" sz="2000" b="1" u="sng" dirty="0"/>
              <a:t>TYPE:</a:t>
            </a:r>
            <a:br>
              <a:rPr lang="en-US" sz="2000" b="1" dirty="0"/>
            </a:br>
            <a:r>
              <a:rPr lang="en-US" sz="2000" dirty="0"/>
              <a:t>Income Producing Assets</a:t>
            </a:r>
            <a:br>
              <a:rPr lang="en-US" sz="2000" dirty="0"/>
            </a:br>
            <a:br>
              <a:rPr lang="en-US" sz="2000" u="sng" dirty="0"/>
            </a:br>
            <a:r>
              <a:rPr lang="en-US" sz="2000" b="1" u="sng" dirty="0"/>
              <a:t>SECTOR</a:t>
            </a:r>
            <a:r>
              <a:rPr lang="en-US" sz="2000" u="sng" dirty="0"/>
              <a:t>: </a:t>
            </a:r>
            <a:br>
              <a:rPr lang="en-US" sz="2000" dirty="0"/>
            </a:br>
            <a:r>
              <a:rPr lang="en-US" sz="2000" dirty="0"/>
              <a:t>Multifamily, Office, Luxury &amp; Storage</a:t>
            </a:r>
            <a:br>
              <a:rPr lang="en-US" sz="2000" dirty="0"/>
            </a:br>
            <a:br>
              <a:rPr lang="en-US" sz="2000" dirty="0"/>
            </a:br>
            <a:r>
              <a:rPr lang="en-US" sz="2000" dirty="0"/>
              <a:t>Our Managers select key opportunities for income producing real estate, primarily in U.S. Markets, with competitive value add strategies and management, That provide appreciation and consistent Positive cash flow. </a:t>
            </a:r>
            <a:br>
              <a:rPr lang="en-US" sz="2000" dirty="0"/>
            </a:br>
            <a:br>
              <a:rPr lang="en-US" sz="2000" dirty="0"/>
            </a:br>
            <a:r>
              <a:rPr lang="en-US" sz="2000" dirty="0"/>
              <a:t>We invest in key Markets that provide tax advantages.</a:t>
            </a:r>
            <a:br>
              <a:rPr lang="en-US" sz="2000" dirty="0"/>
            </a:br>
            <a:br>
              <a:rPr lang="en-US" sz="2000" dirty="0"/>
            </a:br>
            <a:r>
              <a:rPr lang="en-US" sz="2000" dirty="0"/>
              <a:t>Real estate Assets in our portfolio have been featured in the Wall street journal and a Netflix TV real estate series. </a:t>
            </a:r>
            <a:br>
              <a:rPr lang="en-US" sz="2000" dirty="0"/>
            </a:br>
            <a:br>
              <a:rPr lang="en-US" sz="2000" u="sng" dirty="0"/>
            </a:br>
            <a:r>
              <a:rPr lang="en-US" sz="2000" b="1" u="sng" dirty="0"/>
              <a:t>Historical Record: </a:t>
            </a:r>
            <a:br>
              <a:rPr lang="en-US" sz="2000" u="sng" dirty="0"/>
            </a:br>
            <a:r>
              <a:rPr lang="en-US" sz="2000" b="1" dirty="0"/>
              <a:t>Roi: 15%+ Annualized  Returns Since 2018 </a:t>
            </a:r>
            <a:br>
              <a:rPr lang="en-US" sz="2400" dirty="0"/>
            </a:br>
            <a:br>
              <a:rPr lang="en-US" sz="2400" dirty="0"/>
            </a:br>
            <a:br>
              <a:rPr lang="en-US" sz="2400" dirty="0"/>
            </a:br>
            <a:br>
              <a:rPr lang="en-US" sz="2400" dirty="0"/>
            </a:br>
            <a:br>
              <a:rPr lang="en-US" sz="2400" dirty="0"/>
            </a:br>
            <a:br>
              <a:rPr lang="en-US" sz="2400" dirty="0"/>
            </a:br>
            <a:br>
              <a:rPr lang="en-US" sz="2400" dirty="0"/>
            </a:br>
            <a:br>
              <a:rPr lang="en-US" sz="1400" dirty="0"/>
            </a:br>
            <a:endParaRPr lang="en-US" sz="2800" b="1" dirty="0"/>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l="25000" r="25000"/>
          <a:stretch/>
        </p:blipFill>
        <p:spPr>
          <a:xfrm>
            <a:off x="20" y="975"/>
            <a:ext cx="4603203"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
        <p:nvSpPr>
          <p:cNvPr id="4" name="TextBox 3">
            <a:extLst>
              <a:ext uri="{FF2B5EF4-FFF2-40B4-BE49-F238E27FC236}">
                <a16:creationId xmlns:a16="http://schemas.microsoft.com/office/drawing/2014/main" id="{9FBE9E5B-D071-81C7-C7A9-E37C7222420A}"/>
              </a:ext>
            </a:extLst>
          </p:cNvPr>
          <p:cNvSpPr txBox="1"/>
          <p:nvPr/>
        </p:nvSpPr>
        <p:spPr>
          <a:xfrm>
            <a:off x="20" y="6858975"/>
            <a:ext cx="6095980" cy="230832"/>
          </a:xfrm>
          <a:prstGeom prst="rect">
            <a:avLst/>
          </a:prstGeom>
          <a:noFill/>
        </p:spPr>
        <p:txBody>
          <a:bodyPr wrap="square" rtlCol="0">
            <a:spAutoFit/>
          </a:bodyPr>
          <a:lstStyle/>
          <a:p>
            <a:r>
              <a:rPr lang="en-US" sz="900" dirty="0">
                <a:hlinkClick r:id="rId5" tooltip="https://www.pureluxury.com.au/real-estate-agent-tips/"/>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270806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835170" y="0"/>
            <a:ext cx="7356810" cy="6918217"/>
          </a:xfrm>
        </p:spPr>
        <p:txBody>
          <a:bodyPr vert="horz" lIns="91440" tIns="45720" rIns="91440" bIns="45720" rtlCol="0" anchor="ctr">
            <a:normAutofit/>
          </a:bodyPr>
          <a:lstStyle/>
          <a:p>
            <a:pPr>
              <a:lnSpc>
                <a:spcPct val="90000"/>
              </a:lnSpc>
            </a:pPr>
            <a:r>
              <a:rPr lang="en-US" b="1" dirty="0"/>
              <a:t>3. Digital Assets: </a:t>
            </a:r>
            <a:br>
              <a:rPr lang="en-US" b="1" dirty="0"/>
            </a:br>
            <a:br>
              <a:rPr lang="en-US" sz="2000" b="1" dirty="0"/>
            </a:br>
            <a:r>
              <a:rPr lang="en-US" sz="2000" b="1" dirty="0"/>
              <a:t> </a:t>
            </a:r>
            <a:r>
              <a:rPr lang="en-US" sz="2000" dirty="0"/>
              <a:t>&gt; </a:t>
            </a:r>
            <a:r>
              <a:rPr lang="en-US" sz="2000" b="1" dirty="0"/>
              <a:t>Fintech</a:t>
            </a:r>
            <a:r>
              <a:rPr lang="en-US" sz="2000" dirty="0"/>
              <a:t> – Cutting edge tech at the center of business, Payments, and technology </a:t>
            </a:r>
            <a:br>
              <a:rPr lang="en-US" sz="2000" dirty="0"/>
            </a:br>
            <a:br>
              <a:rPr lang="en-US" sz="2000" dirty="0"/>
            </a:br>
            <a:r>
              <a:rPr lang="en-US" sz="2000" dirty="0"/>
              <a:t> &gt; </a:t>
            </a:r>
            <a:r>
              <a:rPr lang="en-US" sz="2000" b="1" dirty="0"/>
              <a:t>Cryptocurrencies, Blockchain, Distributed Ledger Technology, Mining &amp; </a:t>
            </a:r>
            <a:r>
              <a:rPr lang="en-US" sz="2000" dirty="0"/>
              <a:t>Emerging at the center of the future financial infrastructure, including iso20022 compliant frameworks. </a:t>
            </a:r>
            <a:br>
              <a:rPr lang="en-US" sz="2000" dirty="0"/>
            </a:br>
            <a:br>
              <a:rPr lang="en-US" sz="2000" dirty="0"/>
            </a:br>
            <a:r>
              <a:rPr lang="en-US" sz="2000" u="sng" dirty="0"/>
              <a:t>Selection: </a:t>
            </a:r>
            <a:br>
              <a:rPr lang="en-US" sz="2000" dirty="0"/>
            </a:br>
            <a:r>
              <a:rPr lang="en-US" sz="2000" dirty="0"/>
              <a:t>high liquidity assets in the top 100 Market cap, with the opportunity for Low-Caps , as well.  Iso2022 Standardized frameworks, PoS, POW, &amp; Other consensus mechanisms may be included, As well. </a:t>
            </a:r>
            <a:br>
              <a:rPr lang="en-US" sz="2000" dirty="0"/>
            </a:br>
            <a:br>
              <a:rPr lang="en-US" sz="2000" dirty="0"/>
            </a:br>
            <a:r>
              <a:rPr lang="en-US" sz="2000" u="sng" dirty="0"/>
              <a:t>Timeline</a:t>
            </a:r>
            <a:r>
              <a:rPr lang="en-US" sz="2000" dirty="0"/>
              <a:t>: </a:t>
            </a:r>
            <a:br>
              <a:rPr lang="en-US" sz="2000" dirty="0"/>
            </a:br>
            <a:r>
              <a:rPr lang="en-US" sz="2000" dirty="0"/>
              <a:t>Projected 3-5  Year Investment Horizon</a:t>
            </a:r>
            <a:br>
              <a:rPr lang="en-US" sz="2000" dirty="0"/>
            </a:br>
            <a:br>
              <a:rPr lang="en-US" sz="2000" dirty="0"/>
            </a:br>
            <a:r>
              <a:rPr lang="en-US" sz="2000" b="1" u="sng" dirty="0"/>
              <a:t>Return Potential</a:t>
            </a:r>
            <a:r>
              <a:rPr lang="en-US" sz="2000" b="1" dirty="0"/>
              <a:t>:</a:t>
            </a:r>
            <a:r>
              <a:rPr lang="en-US" sz="2000" b="1" u="sng" dirty="0"/>
              <a:t> </a:t>
            </a:r>
            <a:br>
              <a:rPr lang="en-US" sz="2000" b="1" dirty="0"/>
            </a:br>
            <a:r>
              <a:rPr lang="en-US" sz="2000" b="1" dirty="0"/>
              <a:t>Projected returns in excess of 100+% ROI, With Double digit baseline returns</a:t>
            </a:r>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rotWithShape="1">
          <a:blip r:embed="rId4">
            <a:extLst>
              <a:ext uri="{837473B0-CC2E-450A-ABE3-18F120FF3D39}">
                <a1611:picAttrSrcUrl xmlns:a1611="http://schemas.microsoft.com/office/drawing/2016/11/main" r:id="rId5"/>
              </a:ext>
            </a:extLst>
          </a:blip>
          <a:srcRect l="17686" r="22980" b="-2"/>
          <a:stretch/>
        </p:blipFill>
        <p:spPr>
          <a:xfrm>
            <a:off x="21" y="975"/>
            <a:ext cx="4607663"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Tree>
    <p:extLst>
      <p:ext uri="{BB962C8B-B14F-4D97-AF65-F5344CB8AC3E}">
        <p14:creationId xmlns:p14="http://schemas.microsoft.com/office/powerpoint/2010/main" val="383564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714736" y="-566482"/>
            <a:ext cx="7337502" cy="7089203"/>
          </a:xfrm>
        </p:spPr>
        <p:txBody>
          <a:bodyPr vert="horz" lIns="91440" tIns="45720" rIns="91440" bIns="45720" rtlCol="0" anchor="ctr">
            <a:normAutofit/>
          </a:bodyPr>
          <a:lstStyle/>
          <a:p>
            <a:pPr>
              <a:lnSpc>
                <a:spcPct val="90000"/>
              </a:lnSpc>
            </a:pPr>
            <a:r>
              <a:rPr lang="en-US" b="1" dirty="0"/>
              <a:t>4. PRIVATE EQUITY</a:t>
            </a:r>
            <a:br>
              <a:rPr lang="en-US" b="1" dirty="0"/>
            </a:br>
            <a:br>
              <a:rPr lang="en-US" b="1" dirty="0"/>
            </a:br>
            <a:br>
              <a:rPr lang="en-US" dirty="0"/>
            </a:br>
            <a:r>
              <a:rPr lang="en-US" sz="2200" dirty="0"/>
              <a:t>&gt; Basket of select Private equity and key investment opportunities ranging from a variety of industries, Including Government defense contracting, PHARMA, &amp; Other private industry</a:t>
            </a:r>
            <a:br>
              <a:rPr lang="en-US" sz="2200" dirty="0"/>
            </a:br>
            <a:br>
              <a:rPr lang="en-US" sz="2200" dirty="0"/>
            </a:br>
            <a:r>
              <a:rPr lang="en-US" sz="2200" dirty="0"/>
              <a:t>&gt; Leveraging our key industry contacts, we May access various mergers and acquisition deals in both middle and large markets. </a:t>
            </a:r>
            <a:br>
              <a:rPr lang="en-US" sz="2200" dirty="0"/>
            </a:br>
            <a:br>
              <a:rPr lang="en-US" sz="2200" dirty="0"/>
            </a:br>
            <a:r>
              <a:rPr lang="en-US" sz="2200" dirty="0"/>
              <a:t>&gt; Projected Timeline: 5 Year Horizon</a:t>
            </a:r>
            <a:br>
              <a:rPr lang="en-US" sz="2200" b="1" dirty="0"/>
            </a:br>
            <a:br>
              <a:rPr lang="en-US" sz="2200" b="1" dirty="0"/>
            </a:br>
            <a:r>
              <a:rPr lang="en-US" sz="2200" b="1" dirty="0"/>
              <a:t>&gt; Projected Returns: 50-100%+ IRR </a:t>
            </a:r>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l="25111" r="25111"/>
          <a:stretch/>
        </p:blipFill>
        <p:spPr>
          <a:xfrm>
            <a:off x="19" y="975"/>
            <a:ext cx="4616585"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
        <p:nvSpPr>
          <p:cNvPr id="4" name="TextBox 3">
            <a:extLst>
              <a:ext uri="{FF2B5EF4-FFF2-40B4-BE49-F238E27FC236}">
                <a16:creationId xmlns:a16="http://schemas.microsoft.com/office/drawing/2014/main" id="{766E338D-869F-5BC4-B208-4358E2419625}"/>
              </a:ext>
            </a:extLst>
          </p:cNvPr>
          <p:cNvSpPr txBox="1"/>
          <p:nvPr/>
        </p:nvSpPr>
        <p:spPr>
          <a:xfrm>
            <a:off x="20" y="6858975"/>
            <a:ext cx="6095980" cy="230832"/>
          </a:xfrm>
          <a:prstGeom prst="rect">
            <a:avLst/>
          </a:prstGeom>
          <a:noFill/>
        </p:spPr>
        <p:txBody>
          <a:bodyPr wrap="square" rtlCol="0">
            <a:spAutoFit/>
          </a:bodyPr>
          <a:lstStyle/>
          <a:p>
            <a:r>
              <a:rPr lang="en-US" sz="900" dirty="0">
                <a:hlinkClick r:id="rId5" tooltip="http://aluglobalfocus.com/who-thought-covid-19-was-an-opportunity/"/>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252854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826248" y="161062"/>
            <a:ext cx="7365752" cy="6437745"/>
          </a:xfrm>
        </p:spPr>
        <p:txBody>
          <a:bodyPr vert="horz" lIns="91440" tIns="45720" rIns="91440" bIns="45720" rtlCol="0" anchor="ctr">
            <a:normAutofit fontScale="90000"/>
          </a:bodyPr>
          <a:lstStyle/>
          <a:p>
            <a:pPr>
              <a:lnSpc>
                <a:spcPct val="90000"/>
              </a:lnSpc>
            </a:pPr>
            <a:r>
              <a:rPr lang="en-US" b="1" dirty="0"/>
              <a:t>5. Insurance assets</a:t>
            </a:r>
            <a:br>
              <a:rPr lang="en-US" b="1" dirty="0"/>
            </a:br>
            <a:br>
              <a:rPr lang="en-US" b="1" dirty="0"/>
            </a:br>
            <a:r>
              <a:rPr lang="en-US" sz="2000" b="1" dirty="0"/>
              <a:t>&gt; </a:t>
            </a:r>
            <a:r>
              <a:rPr lang="en-US" sz="2000" b="1" u="sng" dirty="0"/>
              <a:t>Life Settlements</a:t>
            </a:r>
            <a:r>
              <a:rPr lang="en-US" sz="2000" b="1" dirty="0"/>
              <a:t>: </a:t>
            </a:r>
            <a:br>
              <a:rPr lang="en-US" sz="1600" b="1" dirty="0"/>
            </a:br>
            <a:r>
              <a:rPr lang="en-US" sz="1600" b="1" dirty="0"/>
              <a:t>METHOD: policyholders who no longer want, need, or can continue to afford the high cost of their life insurance premiums, can sell all, or even a portion of their life insurance policy to a 3rd party, for more than the policy cash surrender value back to the insurance company, but less than the total benefit. The policy is then acquired by the purchaser, who continues to fund the remaining premiums, and thereby collects the total life insurance policy benefits afterward. </a:t>
            </a:r>
            <a:br>
              <a:rPr lang="en-US" sz="1600" b="1" dirty="0"/>
            </a:br>
            <a:br>
              <a:rPr lang="en-US" sz="1600" b="1" dirty="0"/>
            </a:br>
            <a:r>
              <a:rPr lang="en-US" sz="1600" b="1" dirty="0"/>
              <a:t>thus, the FUND receives a non-market correlated asset for their portfolio, that can achieve </a:t>
            </a:r>
            <a:r>
              <a:rPr lang="en-US" sz="1600" b="1" i="1" dirty="0"/>
              <a:t>double-digit returns</a:t>
            </a:r>
            <a:r>
              <a:rPr lang="en-US" sz="1600" b="1" dirty="0"/>
              <a:t>, while the policyholder receives the much-needed capital for their families and their businesses.</a:t>
            </a:r>
            <a:br>
              <a:rPr lang="en-US" sz="1600" b="1" dirty="0"/>
            </a:br>
            <a:br>
              <a:rPr lang="en-US" sz="1600" b="1" dirty="0"/>
            </a:br>
            <a:r>
              <a:rPr lang="en-US" sz="1600" b="1" u="sng" dirty="0"/>
              <a:t>Selection: </a:t>
            </a:r>
            <a:r>
              <a:rPr lang="en-US" sz="1600" b="1" dirty="0"/>
              <a:t>A Rated Policies, With 65+ Yrs. Of Age, Favorable LE Reports via industry leading actuarial Firms.</a:t>
            </a:r>
            <a:br>
              <a:rPr lang="en-US" sz="1600" b="1" dirty="0"/>
            </a:br>
            <a:br>
              <a:rPr lang="en-US" sz="1600" b="1" dirty="0"/>
            </a:br>
            <a:r>
              <a:rPr lang="en-US" sz="2000" b="1" dirty="0"/>
              <a:t>&gt; </a:t>
            </a:r>
            <a:r>
              <a:rPr lang="en-US" sz="2000" b="1" u="sng" dirty="0"/>
              <a:t>Premium finance:</a:t>
            </a:r>
            <a:br>
              <a:rPr lang="en-US" sz="1600" b="1" dirty="0"/>
            </a:br>
            <a:r>
              <a:rPr lang="en-US" sz="1600" b="1" dirty="0"/>
              <a:t>Premium financing is the lending of funds to a person or company to cover the cost of a Life insurance premium. </a:t>
            </a:r>
            <a:br>
              <a:rPr lang="en-US" sz="1600" b="1" dirty="0"/>
            </a:br>
            <a:br>
              <a:rPr lang="en-US" sz="1600" b="1" dirty="0"/>
            </a:br>
            <a:r>
              <a:rPr lang="en-US" sz="1600" b="1" dirty="0"/>
              <a:t>To finance a premium, the individual or company requesting insurance must sign a premium finance agreement. The premium finance company then pays the insurance premium and bills the individual or company the required interest payment as revenue. </a:t>
            </a:r>
            <a:br>
              <a:rPr lang="en-US" sz="1600" b="1" dirty="0"/>
            </a:br>
            <a:br>
              <a:rPr lang="en-US" sz="1600" b="1" u="sng" dirty="0"/>
            </a:br>
            <a:r>
              <a:rPr lang="en-US" sz="2000" b="1" u="sng" dirty="0"/>
              <a:t>Historical RECORD: </a:t>
            </a:r>
            <a:br>
              <a:rPr lang="en-US" sz="2000" b="1" u="sng" dirty="0"/>
            </a:br>
            <a:r>
              <a:rPr lang="en-US" sz="2000" b="1" dirty="0"/>
              <a:t>12%+ Returns in prior funds such as eternity fund. </a:t>
            </a:r>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l="16035" r="16035"/>
          <a:stretch/>
        </p:blipFill>
        <p:spPr>
          <a:xfrm>
            <a:off x="0" y="975"/>
            <a:ext cx="4554158"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
        <p:nvSpPr>
          <p:cNvPr id="3" name="TextBox 2">
            <a:extLst>
              <a:ext uri="{FF2B5EF4-FFF2-40B4-BE49-F238E27FC236}">
                <a16:creationId xmlns:a16="http://schemas.microsoft.com/office/drawing/2014/main" id="{ED72D33D-19BA-ECA6-2FEB-32DBD8DBD306}"/>
              </a:ext>
            </a:extLst>
          </p:cNvPr>
          <p:cNvSpPr txBox="1"/>
          <p:nvPr/>
        </p:nvSpPr>
        <p:spPr>
          <a:xfrm>
            <a:off x="57746" y="6858975"/>
            <a:ext cx="6095980" cy="230832"/>
          </a:xfrm>
          <a:prstGeom prst="rect">
            <a:avLst/>
          </a:prstGeom>
          <a:noFill/>
        </p:spPr>
        <p:txBody>
          <a:bodyPr wrap="square" rtlCol="0">
            <a:spAutoFit/>
          </a:bodyPr>
          <a:lstStyle/>
          <a:p>
            <a:r>
              <a:rPr lang="en-US" sz="900" dirty="0">
                <a:hlinkClick r:id="rId5" tooltip="https://www.happytohelptech.in/2018/12/what-is-life-insurance-its-advantages.html"/>
              </a:rPr>
              <a:t>This Photo</a:t>
            </a:r>
            <a:r>
              <a:rPr lang="en-US" sz="900" dirty="0"/>
              <a:t> by Unknown Author is licensed under </a:t>
            </a:r>
            <a:r>
              <a:rPr lang="en-US" sz="900" dirty="0">
                <a:hlinkClick r:id="rId6" tooltip="https://creativecommons.org/licenses/by/3.0/"/>
              </a:rPr>
              <a:t>CC BY</a:t>
            </a:r>
            <a:endParaRPr lang="en-US" sz="900" dirty="0"/>
          </a:p>
        </p:txBody>
      </p:sp>
    </p:spTree>
    <p:extLst>
      <p:ext uri="{BB962C8B-B14F-4D97-AF65-F5344CB8AC3E}">
        <p14:creationId xmlns:p14="http://schemas.microsoft.com/office/powerpoint/2010/main" val="240847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0C5C-23B7-4992-9C63-E687D01AF50B}"/>
              </a:ext>
            </a:extLst>
          </p:cNvPr>
          <p:cNvSpPr>
            <a:spLocks noGrp="1"/>
          </p:cNvSpPr>
          <p:nvPr>
            <p:ph type="title"/>
          </p:nvPr>
        </p:nvSpPr>
        <p:spPr>
          <a:xfrm>
            <a:off x="4536315" y="306286"/>
            <a:ext cx="7520383" cy="5828146"/>
          </a:xfrm>
        </p:spPr>
        <p:txBody>
          <a:bodyPr vert="horz" lIns="91440" tIns="45720" rIns="91440" bIns="45720" rtlCol="0" anchor="ctr">
            <a:normAutofit fontScale="90000"/>
          </a:bodyPr>
          <a:lstStyle/>
          <a:p>
            <a:pPr>
              <a:lnSpc>
                <a:spcPct val="90000"/>
              </a:lnSpc>
            </a:pPr>
            <a:r>
              <a:rPr lang="en-US" b="1" dirty="0"/>
              <a:t>6. Energy</a:t>
            </a:r>
            <a:br>
              <a:rPr lang="en-US" b="1" dirty="0"/>
            </a:br>
            <a:br>
              <a:rPr lang="en-US" b="1" dirty="0"/>
            </a:br>
            <a:r>
              <a:rPr lang="en-US" sz="2200" dirty="0"/>
              <a:t>&gt; Maximization of Natural Resources &amp; Alternative Technologies, Including Gas, Solar, Wind, &amp; Nuclear Sources.</a:t>
            </a:r>
            <a:br>
              <a:rPr lang="en-US" sz="2200" dirty="0"/>
            </a:br>
            <a:br>
              <a:rPr lang="en-US" sz="2200" dirty="0"/>
            </a:br>
            <a:r>
              <a:rPr lang="en-US" sz="2200" dirty="0"/>
              <a:t>&gt; Alterative sources of ENERGY with a focus on reducing the carbon footprint in line with current ESG standards. </a:t>
            </a:r>
            <a:br>
              <a:rPr lang="en-US" sz="2200" dirty="0"/>
            </a:br>
            <a:br>
              <a:rPr lang="en-US" sz="2200" dirty="0"/>
            </a:br>
            <a:r>
              <a:rPr lang="en-US" sz="2200" dirty="0"/>
              <a:t>&gt; May Include PROFIT SHARING ARRANGEMENTS FOR Cryptocurrency mining via alternative energy Resources and other methods of production.</a:t>
            </a:r>
            <a:br>
              <a:rPr lang="en-US" sz="2200" dirty="0"/>
            </a:br>
            <a:br>
              <a:rPr lang="en-US" sz="2200" dirty="0"/>
            </a:br>
            <a:r>
              <a:rPr lang="en-US" sz="2200" dirty="0"/>
              <a:t>&gt; Return Potential may be even greater than traditional energy investments due to potential profit-sharing arrangements on energy usage and electronic equipment. </a:t>
            </a:r>
            <a:br>
              <a:rPr lang="en-US" sz="2200" dirty="0"/>
            </a:br>
            <a:endParaRPr lang="en-US" sz="2200" dirty="0"/>
          </a:p>
        </p:txBody>
      </p:sp>
      <p:pic>
        <p:nvPicPr>
          <p:cNvPr id="15" name="Content Placeholder 14">
            <a:extLst>
              <a:ext uri="{FF2B5EF4-FFF2-40B4-BE49-F238E27FC236}">
                <a16:creationId xmlns:a16="http://schemas.microsoft.com/office/drawing/2014/main" id="{1727F884-3DE3-437D-A7C7-3FA443EEFB1B}"/>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rcRect l="20356" r="20356"/>
          <a:stretch/>
        </p:blipFill>
        <p:spPr>
          <a:xfrm>
            <a:off x="57745" y="975"/>
            <a:ext cx="4433966" cy="6858000"/>
          </a:xfrm>
          <a:prstGeom prst="rect">
            <a:avLst/>
          </a:prstGeom>
        </p:spPr>
      </p:pic>
      <p:sp>
        <p:nvSpPr>
          <p:cNvPr id="16" name="TextBox 15">
            <a:extLst>
              <a:ext uri="{FF2B5EF4-FFF2-40B4-BE49-F238E27FC236}">
                <a16:creationId xmlns:a16="http://schemas.microsoft.com/office/drawing/2014/main" id="{31497223-0624-4372-844D-8251F6ABF8E9}"/>
              </a:ext>
            </a:extLst>
          </p:cNvPr>
          <p:cNvSpPr txBox="1"/>
          <p:nvPr/>
        </p:nvSpPr>
        <p:spPr>
          <a:xfrm>
            <a:off x="6400800" y="2251587"/>
            <a:ext cx="5147730" cy="3637935"/>
          </a:xfrm>
          <a:prstGeom prst="rect">
            <a:avLst/>
          </a:prstGeom>
        </p:spPr>
        <p:txBody>
          <a:bodyPr vert="horz" lIns="91440" tIns="45720" rIns="91440" bIns="45720" rtlCol="0" anchor="ctr">
            <a:normAutofit/>
          </a:bodyPr>
          <a:lstStyle/>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pPr>
            <a:r>
              <a:rPr lang="en-US" sz="1300" dirty="0"/>
              <a:t> </a:t>
            </a:r>
          </a:p>
          <a:p>
            <a:pPr>
              <a:lnSpc>
                <a:spcPct val="90000"/>
              </a:lnSpc>
              <a:spcAft>
                <a:spcPts val="1000"/>
              </a:spcAft>
              <a:buClr>
                <a:schemeClr val="tx1"/>
              </a:buClr>
              <a:buSzPct val="100000"/>
              <a:buFont typeface="Arial"/>
              <a:buChar char="•"/>
            </a:pPr>
            <a:endParaRPr lang="en-US" sz="1300" dirty="0"/>
          </a:p>
          <a:p>
            <a:pPr>
              <a:lnSpc>
                <a:spcPct val="90000"/>
              </a:lnSpc>
              <a:spcAft>
                <a:spcPts val="1000"/>
              </a:spcAft>
              <a:buClr>
                <a:schemeClr val="tx1"/>
              </a:buClr>
              <a:buSzPct val="100000"/>
              <a:buFont typeface="Arial"/>
              <a:buChar char="•"/>
            </a:pPr>
            <a:endParaRPr lang="en-US" sz="1300" dirty="0"/>
          </a:p>
        </p:txBody>
      </p:sp>
      <p:sp>
        <p:nvSpPr>
          <p:cNvPr id="3" name="TextBox 2">
            <a:extLst>
              <a:ext uri="{FF2B5EF4-FFF2-40B4-BE49-F238E27FC236}">
                <a16:creationId xmlns:a16="http://schemas.microsoft.com/office/drawing/2014/main" id="{ED72D33D-19BA-ECA6-2FEB-32DBD8DBD306}"/>
              </a:ext>
            </a:extLst>
          </p:cNvPr>
          <p:cNvSpPr txBox="1"/>
          <p:nvPr/>
        </p:nvSpPr>
        <p:spPr>
          <a:xfrm>
            <a:off x="57746" y="6858975"/>
            <a:ext cx="6095980" cy="230832"/>
          </a:xfrm>
          <a:prstGeom prst="rect">
            <a:avLst/>
          </a:prstGeom>
          <a:noFill/>
        </p:spPr>
        <p:txBody>
          <a:bodyPr wrap="square" rtlCol="0">
            <a:spAutoFit/>
          </a:bodyPr>
          <a:lstStyle/>
          <a:p>
            <a:r>
              <a:rPr lang="en-US" sz="900" dirty="0">
                <a:hlinkClick r:id="rId5" tooltip="https://beeyot.com/internet-of-things/energy-management/"/>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683536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35410</TotalTime>
  <Words>2311</Words>
  <Application>Microsoft Office PowerPoint</Application>
  <PresentationFormat>Widescreen</PresentationFormat>
  <Paragraphs>101</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The Prosperity Master FUND </vt:lpstr>
      <vt:lpstr>THE PROSPERITY MASTER FUND: OVERVIEW OF ASSET CLASSES:  </vt:lpstr>
      <vt:lpstr>The Prosperity Master Fund’s Growth Potential: </vt:lpstr>
      <vt:lpstr>1. Equities &amp; Traditional Assets:   Type: US Equities, ADRs, Western European Equities, Listed Options, Fixed Income, Preferred Securities, Cash  Method: rigorous quantitative and qualitative research, combined with replicable trading algorithms, to strive to generate consistent alpha.  Management constructs a long-focused equity portfolio with exposure to a variety of opportunities. Equity exposure is complimented by our proprietary Variance Swap Process, which generates asymmetrical cash flow throughout market conditions and ideally accelerates the growth of the equity portfolio. Our guiding philosophy is that risk parity is most impactful when it consists of exposure to different investment processes, not just asset classes.   Since 2018, management has delivered consistent returns that exceed the risk adjusted returns of our equity benchmarks.   Historical Record:  Annualized Return Since 2018: 16.32% Risk Standard Deviation: 4.41%    </vt:lpstr>
      <vt:lpstr>2. Real estate  TYPE: Income Producing Assets  SECTOR:  Multifamily, Office, Luxury &amp; Storage  Our Managers select key opportunities for income producing real estate, primarily in U.S. Markets, with competitive value add strategies and management, That provide appreciation and consistent Positive cash flow.   We invest in key Markets that provide tax advantages.  Real estate Assets in our portfolio have been featured in the Wall street journal and a Netflix TV real estate series.   Historical Record:  Roi: 15%+ Annualized  Returns Since 2018         </vt:lpstr>
      <vt:lpstr>3. Digital Assets:    &gt; Fintech – Cutting edge tech at the center of business, Payments, and technology    &gt; Cryptocurrencies, Blockchain, Distributed Ledger Technology, Mining &amp; Emerging at the center of the future financial infrastructure, including iso20022 compliant frameworks.   Selection:  high liquidity assets in the top 100 Market cap, with the opportunity for Low-Caps , as well.  Iso2022 Standardized frameworks, PoS, POW, &amp; Other consensus mechanisms may be included, As well.   Timeline:  Projected 3-5  Year Investment Horizon  Return Potential:  Projected returns in excess of 100+% ROI, With Double digit baseline returns</vt:lpstr>
      <vt:lpstr>4. PRIVATE EQUITY   &gt; Basket of select Private equity and key investment opportunities ranging from a variety of industries, Including Government defense contracting, PHARMA, &amp; Other private industry  &gt; Leveraging our key industry contacts, we May access various mergers and acquisition deals in both middle and large markets.   &gt; Projected Timeline: 5 Year Horizon  &gt; Projected Returns: 50-100%+ IRR </vt:lpstr>
      <vt:lpstr>5. Insurance assets  &gt; Life Settlements:  METHOD: policyholders who no longer want, need, or can continue to afford the high cost of their life insurance premiums, can sell all, or even a portion of their life insurance policy to a 3rd party, for more than the policy cash surrender value back to the insurance company, but less than the total benefit. The policy is then acquired by the purchaser, who continues to fund the remaining premiums, and thereby collects the total life insurance policy benefits afterward.   thus, the FUND receives a non-market correlated asset for their portfolio, that can achieve double-digit returns, while the policyholder receives the much-needed capital for their families and their businesses.  Selection: A Rated Policies, With 65+ Yrs. Of Age, Favorable LE Reports via industry leading actuarial Firms.  &gt; Premium finance: Premium financing is the lending of funds to a person or company to cover the cost of a Life insurance premium.   To finance a premium, the individual or company requesting insurance must sign a premium finance agreement. The premium finance company then pays the insurance premium and bills the individual or company the required interest payment as revenue.   Historical RECORD:  12%+ Returns in prior funds such as eternity fund. </vt:lpstr>
      <vt:lpstr>6. Energy  &gt; Maximization of Natural Resources &amp; Alternative Technologies, Including Gas, Solar, Wind, &amp; Nuclear Sources.  &gt; Alterative sources of ENERGY with a focus on reducing the carbon footprint in line with current ESG standards.   &gt; May Include PROFIT SHARING ARRANGEMENTS FOR Cryptocurrency mining via alternative energy Resources and other methods of production.  &gt; Return Potential may be even greater than traditional energy investments due to potential profit-sharing arrangements on energy usage and electronic equipment.  </vt:lpstr>
      <vt:lpstr>Our INVESTMENT MANAGEMENT MODEL:  </vt:lpstr>
      <vt:lpstr>Yale Fishman, J.D.   Senior Fund Manager   Yale Fishman has over 30 years of experience leading and advising funds, institutions, &amp; high-net-worth investors on tax-advantaged investment structures and sophisticated estate &amp; income tax vehicles. CEO’s and Fortune 500 executives from the nation's most prestigious firms seek his expertise on the structuring of their business tax strategies, and he has counseled clients on transactions in excess of  $1 Billion dollars. Since 2005, he managed over $1.2 Billion dollars in assets, where he earned major returns for investors. Fishman has broken records as a successful real estate developer via his real estate investment company, Hamptons Luxury Estates. Now, Fishman brings his wealth of experience and proven success to The Prosperity Master Fund’s renowned management team. Mr. Fishman received his BA in Business Economics from Touro College and his Law Degree from Seton Hall Law School in the USA.  </vt:lpstr>
      <vt:lpstr>Ariel Fishman, MBA; LA, LB, LSB Digital Assets, Insurance, Real Estate, &amp; P.E.; Manager   Ariel Fishman served as an MBA Merit Scholar at Georgetown University’s McDonough School of Business in Washington D.C. At Georgetown, Fishman served as a member of the Graduate Investment Fund, the Entrepreneurship &amp; Venture Capital Group, &amp; the Real Estate Society among other university organizations. Fishman led his startup team to victory and won 1st place in the Startup Factory Competition at Georgetown University in, 1st place in the Wildcard Entrepreneurship Challenge, &amp; was a University-wide Finalist in the Leonsis Family Entrepreneurship Competition. Previously, Fishman attended Columbia University’s Leadership in Law program in NYC and graduated with bachelor’s degrees from both NIRC &amp; the University of the State of NY and MBA from Georgetown University. Additionally, Fishman represented the USA at the RoboCup Robotics Competition in Europe. Fishman served as co-founder of the Kindness Initiative and is a member of the National Ethics Association. Fishman specializes in digital assets, fintech, and cryptocurrency as well as insurance and real estate investment opportunities across the globe. Fishman has been featured in various business and tech-focused publications including Biz Journal, DC Inno, &amp; Technically DC. </vt:lpstr>
      <vt:lpstr>   David Reidy is the founder and principal of JCAM, an asset management firm specializing in quantitative equity, derivative, and tail risk strategies established in 2019. David served as the Chief Investment Officer of The Parkridge Group and lead portfolio manager for the Dynamic Alpha Strategy. Since co-establishing the  Parkridge Group as an investment adviser.   in 2012, David has led the development and implementation of a multi asset class approach to alpha generation and risk management for retail and institutional investors. David has spent over 15 years in the finance industry, both on the sell and buy side. He is a board leader for an educational nonprofit in Maryland and is involved in national political advocacy on behalf of causes and constituencies he’s passionate about. He lives with his family in suburban Baltimore, MD.      </vt:lpstr>
      <vt:lpstr>Thomas S. Gallagher, Esq.  General Counsel &amp; Chief Compliance Officer  Thomas S. Gallagher, Esq. focuses his practice on the representation of U.S. and offshore hedge, private equity and specialty finance funds, fintech and technology companies in corporate, securities and regulatory matters. He has represented a wide-range of private equity and hedge funds, both domestic and off-shore, engaged in, among other things, equity and debt investments, commercial and consumer lending, credit card, international trade finance and other receivable investments, equipment leasing, insurance products, commercial and residential real estate investments, energy (solar and other green energy investments as well as traditional oil and gas investment funds), and intangible assets, such as Intellectual property assets.  During the past ten years, Mr. Gallagher has been a partner in the New York office of several large prestigious national and international law firms, Dorsey &amp; Whitney LLP, Pepper Hamilton LLP and Baker Hostetler LLP.  In addition to being the General Counsel &amp; Chief Compliance officer, Mr. Gallagher currently serves as a member on the Board of an international technology and marketing company involved in 5G and IoT as well as cryptocurrency and blockchain. He is the principal of a financial and legal advisory firm and also serves as outside legal counsel and advisor to a diverse group of private equity companies and businesses involved in FinTech/consumer lending, oil and gas development and production, and machine learning.   Mr. Gallagher received his B.A. in political science from Penn State (summa cum laude) and his J.D. Degree from George Washington University’s national law center. He is a member of the New York, D.C., and Maryland bars.      </vt:lpstr>
      <vt:lpstr>Contact Us</vt:lpstr>
      <vt:lpstr>   DISCLAIMER: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Prosperity Management LlC</dc:title>
  <dc:creator>owner</dc:creator>
  <cp:lastModifiedBy>Ariel Fishman</cp:lastModifiedBy>
  <cp:revision>226</cp:revision>
  <dcterms:created xsi:type="dcterms:W3CDTF">2019-02-19T05:06:28Z</dcterms:created>
  <dcterms:modified xsi:type="dcterms:W3CDTF">2022-06-20T19:36:36Z</dcterms:modified>
</cp:coreProperties>
</file>